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Lato" panose="020B0604020202020204" charset="0"/>
      <p:regular r:id="rId14"/>
      <p:bold r:id="rId15"/>
      <p:italic r:id="rId16"/>
      <p:boldItalic r:id="rId17"/>
    </p:embeddedFont>
    <p:embeddedFont>
      <p:font typeface="Montserrat"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BB8F28-8111-4DAA-939E-1DAACE21EA2E}">
  <a:tblStyle styleId="{F5BB8F28-8111-4DAA-939E-1DAACE21EA2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38A99D8-B250-4614-941E-A1370F0EE6E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65c6efb77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65c6efb77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d796930a5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d796930a5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AARON</a:t>
            </a:r>
            <a:endParaRPr/>
          </a:p>
          <a:p>
            <a:pPr marL="0" lvl="0" indent="0" algn="l" rtl="0">
              <a:spcBef>
                <a:spcPts val="0"/>
              </a:spcBef>
              <a:spcAft>
                <a:spcPts val="0"/>
              </a:spcAft>
              <a:buNone/>
            </a:pPr>
            <a:r>
              <a:rPr lang="en-GB"/>
              <a:t>Moving on to the contributions of our team, we’d say that we had different roles throughout the project which unfortunately cannot be quantified. However, here’s a diagram about the split of work.</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AARON</a:t>
            </a:r>
            <a:endParaRPr/>
          </a:p>
          <a:p>
            <a:pPr marL="0" lvl="0" indent="0" algn="l" rtl="0">
              <a:spcBef>
                <a:spcPts val="0"/>
              </a:spcBef>
              <a:spcAft>
                <a:spcPts val="0"/>
              </a:spcAft>
              <a:buNone/>
            </a:pPr>
            <a:r>
              <a:rPr lang="en-GB"/>
              <a:t>With this, we come to the end of our presentation. We’re extremely thankful towards Professor Gopalakrishnan for this opportunity and we also thank the rest of the audience here. We particularly thank the professor for the CDAC facility that proved extremely useful throughout the course and especially for the OpenMP implementations in this project.</a:t>
            </a:r>
            <a:endParaRPr/>
          </a:p>
          <a:p>
            <a:pPr marL="0" lvl="0" indent="0" algn="l" rtl="0">
              <a:spcBef>
                <a:spcPts val="0"/>
              </a:spcBef>
              <a:spcAft>
                <a:spcPts val="0"/>
              </a:spcAft>
              <a:buNone/>
            </a:pPr>
            <a:r>
              <a:rPr lang="en-GB"/>
              <a:t>We may now take up 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VAIBHAV</a:t>
            </a:r>
            <a:endParaRPr/>
          </a:p>
          <a:p>
            <a:pPr marL="0" lvl="0" indent="0" algn="l" rtl="0">
              <a:spcBef>
                <a:spcPts val="0"/>
              </a:spcBef>
              <a:spcAft>
                <a:spcPts val="0"/>
              </a:spcAft>
              <a:buNone/>
            </a:pPr>
            <a:endParaRPr/>
          </a:p>
          <a:p>
            <a:pPr marL="0" lvl="0" indent="0" algn="l" rtl="0">
              <a:spcBef>
                <a:spcPts val="0"/>
              </a:spcBef>
              <a:spcAft>
                <a:spcPts val="0"/>
              </a:spcAft>
              <a:buNone/>
            </a:pPr>
            <a:r>
              <a:rPr lang="en-GB"/>
              <a:t>Good evening, Professor Gopalakrishnan and my dear friends.</a:t>
            </a:r>
            <a:endParaRPr/>
          </a:p>
          <a:p>
            <a:pPr marL="0" lvl="0" indent="0" algn="l" rtl="0">
              <a:spcBef>
                <a:spcPts val="0"/>
              </a:spcBef>
              <a:spcAft>
                <a:spcPts val="0"/>
              </a:spcAft>
              <a:buNone/>
            </a:pPr>
            <a:r>
              <a:rPr lang="en-GB">
                <a:solidFill>
                  <a:schemeClr val="dk1"/>
                </a:solidFill>
              </a:rPr>
              <a:t>Since childhood we have been using direction software like Google Maps for routing from one place to another</a:t>
            </a:r>
            <a:r>
              <a:rPr lang="en-GB"/>
              <a:t>. But how do these work? </a:t>
            </a:r>
            <a:endParaRPr/>
          </a:p>
          <a:p>
            <a:pPr marL="0" lvl="0" indent="0" algn="l" rtl="0">
              <a:spcBef>
                <a:spcPts val="0"/>
              </a:spcBef>
              <a:spcAft>
                <a:spcPts val="0"/>
              </a:spcAft>
              <a:buNone/>
            </a:pPr>
            <a:r>
              <a:rPr lang="en-GB"/>
              <a:t>Our team took motivation from this problem and implement some famous roadmap-based path planning algorithms. We implement the concepts that we’ve learned from this course on high performance scientific computing and demonstrate how parallel computing can make operations run way faster than they usually are.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VAIBHAV</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GB"/>
              <a:t>Coming to our goals.</a:t>
            </a:r>
            <a:endParaRPr/>
          </a:p>
          <a:p>
            <a:pPr marL="0" lvl="0" indent="0" algn="l" rtl="0">
              <a:spcBef>
                <a:spcPts val="0"/>
              </a:spcBef>
              <a:spcAft>
                <a:spcPts val="0"/>
              </a:spcAft>
              <a:buNone/>
            </a:pPr>
            <a:r>
              <a:rPr lang="en-GB"/>
              <a:t>At first, we implemented 3 major path planning techniques such as Dijkstra’s algorithm, Bellman-Ford algorithm, and Floyd-Warshall algorithm.</a:t>
            </a:r>
            <a:endParaRPr/>
          </a:p>
          <a:p>
            <a:pPr marL="0" lvl="0" indent="0" algn="l" rtl="0">
              <a:spcBef>
                <a:spcPts val="0"/>
              </a:spcBef>
              <a:spcAft>
                <a:spcPts val="0"/>
              </a:spcAft>
              <a:buNone/>
            </a:pPr>
            <a:r>
              <a:rPr lang="en-GB"/>
              <a:t>Next, we incorporated features of the OpenMP parallel computing platform to speed up our algorithms by multiple magnitudes.</a:t>
            </a:r>
            <a:endParaRPr/>
          </a:p>
          <a:p>
            <a:pPr marL="0" lvl="0" indent="0" algn="l" rtl="0">
              <a:spcBef>
                <a:spcPts val="0"/>
              </a:spcBef>
              <a:spcAft>
                <a:spcPts val="0"/>
              </a:spcAft>
              <a:buNone/>
            </a:pPr>
            <a:r>
              <a:rPr lang="en-GB"/>
              <a:t>And finally, we compared with their respective implementations in OpenMP and CUDA.</a:t>
            </a:r>
            <a:endParaRPr/>
          </a:p>
          <a:p>
            <a:pPr marL="0" lvl="0" indent="0" algn="l" rtl="0">
              <a:spcBef>
                <a:spcPts val="0"/>
              </a:spcBef>
              <a:spcAft>
                <a:spcPts val="0"/>
              </a:spcAft>
              <a:buNone/>
            </a:pPr>
            <a:endParaRPr/>
          </a:p>
          <a:p>
            <a:pPr marL="0" lvl="0" indent="0" algn="l" rtl="0">
              <a:spcBef>
                <a:spcPts val="0"/>
              </a:spcBef>
              <a:spcAft>
                <a:spcPts val="0"/>
              </a:spcAft>
              <a:buNone/>
            </a:pPr>
            <a:r>
              <a:rPr lang="en-GB"/>
              <a:t>Next for the dataset, we used the real time road map of New York City. </a:t>
            </a:r>
            <a:endParaRPr/>
          </a:p>
          <a:p>
            <a:pPr marL="0" lvl="0" indent="0" algn="l" rtl="0">
              <a:spcBef>
                <a:spcPts val="0"/>
              </a:spcBef>
              <a:spcAft>
                <a:spcPts val="0"/>
              </a:spcAft>
              <a:buNone/>
            </a:pPr>
            <a:r>
              <a:rPr lang="en-GB">
                <a:solidFill>
                  <a:schemeClr val="dk1"/>
                </a:solidFill>
              </a:rPr>
              <a:t>Its size of this database with more than 200,000 nodes and more than 700,000 edges. Furthermore, a real world data set helps to see how the algorithms work in real life situations.</a:t>
            </a:r>
            <a:endParaRPr>
              <a:solidFill>
                <a:schemeClr val="dk1"/>
              </a:solidFill>
            </a:endParaRPr>
          </a:p>
          <a:p>
            <a:pPr marL="0" lvl="0" indent="0" algn="l" rtl="0">
              <a:spcBef>
                <a:spcPts val="0"/>
              </a:spcBef>
              <a:spcAft>
                <a:spcPts val="0"/>
              </a:spcAft>
              <a:buNone/>
            </a:pPr>
            <a:endParaRPr>
              <a:solidFill>
                <a:srgbClr val="1B212C"/>
              </a:solidFill>
            </a:endParaRPr>
          </a:p>
          <a:p>
            <a:pPr marL="0" lvl="0" indent="0" algn="l" rtl="0">
              <a:spcBef>
                <a:spcPts val="0"/>
              </a:spcBef>
              <a:spcAft>
                <a:spcPts val="0"/>
              </a:spcAft>
              <a:buClr>
                <a:schemeClr val="dk1"/>
              </a:buClr>
              <a:buSzPts val="1100"/>
              <a:buFont typeface="Arial"/>
              <a:buNone/>
            </a:pPr>
            <a:r>
              <a:rPr lang="en-GB">
                <a:solidFill>
                  <a:schemeClr val="dk1"/>
                </a:solidFill>
              </a:rPr>
              <a:t>The database contains information pertaining to each start node, end node identifier, and the distance between the two points.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GB">
                <a:solidFill>
                  <a:schemeClr val="dk1"/>
                </a:solidFill>
              </a:rPr>
              <a:t>We also used smaller randomly generated graphs to run our algorithms for basic testing. We’ll see more about this later.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d65c6efb77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d65c6efb77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AYAN</a:t>
            </a:r>
            <a:br>
              <a:rPr lang="en-GB"/>
            </a:br>
            <a:r>
              <a:rPr lang="en-GB"/>
              <a:t>Dijkstra’s algorithm is a greedy algorithm which works only on graphs with positive weights of edges. The core step of algorithm after initializing the graph is to select node with minimum distance and check whether the distance between the neighbouring connected nodes can be minimized by relaxation. This step is executed until distances to all nodes have been minimized. </a:t>
            </a:r>
            <a:endParaRPr/>
          </a:p>
          <a:p>
            <a:pPr marL="0" lvl="0" indent="0" algn="l" rtl="0">
              <a:spcBef>
                <a:spcPts val="0"/>
              </a:spcBef>
              <a:spcAft>
                <a:spcPts val="0"/>
              </a:spcAft>
              <a:buNone/>
            </a:pPr>
            <a:br>
              <a:rPr lang="en-GB"/>
            </a:br>
            <a:r>
              <a:rPr lang="en-GB"/>
              <a:t>ATHUL</a:t>
            </a:r>
            <a:endParaRPr/>
          </a:p>
          <a:p>
            <a:pPr marL="0" lvl="0" indent="0" algn="l" rtl="0">
              <a:spcBef>
                <a:spcPts val="0"/>
              </a:spcBef>
              <a:spcAft>
                <a:spcPts val="0"/>
              </a:spcAft>
              <a:buNone/>
            </a:pPr>
            <a:r>
              <a:rPr lang="en-GB"/>
              <a:t>This is less optimized compared to Dijkstra’s algorithm. All the edges are relaxed V-1 times. The notion of "relaxation" is that the cost of the shortest path is an overestimate at every step. As shorter paths are found, the estimated cost is lowered. Eventually, the shortest path, if one exists, is found and all the distances are their optimal values. Once the relaxation process completed, a check for negative cycles is performed.</a:t>
            </a:r>
            <a:br>
              <a:rPr lang="en-GB"/>
            </a:br>
            <a:br>
              <a:rPr lang="en-GB"/>
            </a:br>
            <a:r>
              <a:rPr lang="en-GB"/>
              <a:t>AARON</a:t>
            </a:r>
            <a:endParaRPr/>
          </a:p>
          <a:p>
            <a:pPr marL="0" lvl="0" indent="0" algn="l" rtl="0">
              <a:spcBef>
                <a:spcPts val="0"/>
              </a:spcBef>
              <a:spcAft>
                <a:spcPts val="0"/>
              </a:spcAft>
              <a:buNone/>
            </a:pPr>
            <a:r>
              <a:rPr lang="en-GB"/>
              <a:t>The Floyd-Warshall algorithm is an example of dynamic programming and is formulated as three nested for-loops. It helps find the shortest paths in a directed weighted graph with positive or negative edge weights but with no negative cycles.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f87997393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AYAN</a:t>
            </a:r>
            <a:br>
              <a:rPr lang="en-GB"/>
            </a:br>
            <a:endParaRPr sz="700">
              <a:solidFill>
                <a:schemeClr val="dk1"/>
              </a:solidFill>
            </a:endParaRPr>
          </a:p>
          <a:p>
            <a:pPr marL="0" lvl="0" indent="0" algn="l" rtl="0">
              <a:lnSpc>
                <a:spcPct val="115000"/>
              </a:lnSpc>
              <a:spcBef>
                <a:spcPts val="0"/>
              </a:spcBef>
              <a:spcAft>
                <a:spcPts val="0"/>
              </a:spcAft>
              <a:buNone/>
            </a:pPr>
            <a:r>
              <a:rPr lang="en-GB">
                <a:solidFill>
                  <a:schemeClr val="dk1"/>
                </a:solidFill>
                <a:latin typeface="Lato"/>
                <a:ea typeface="Lato"/>
                <a:cs typeface="Lato"/>
                <a:sym typeface="Lato"/>
              </a:rPr>
              <a:t>One of the most efficient SSSP algorithm with complexity O((V+E)logV).</a:t>
            </a:r>
            <a:endParaRPr>
              <a:solidFill>
                <a:schemeClr val="dk1"/>
              </a:solidFill>
              <a:latin typeface="Lato"/>
              <a:ea typeface="Lato"/>
              <a:cs typeface="Lato"/>
              <a:sym typeface="Lato"/>
            </a:endParaRPr>
          </a:p>
          <a:p>
            <a:pPr marL="0" lvl="0" indent="0" algn="l" rtl="0">
              <a:lnSpc>
                <a:spcPct val="115000"/>
              </a:lnSpc>
              <a:spcBef>
                <a:spcPts val="1200"/>
              </a:spcBef>
              <a:spcAft>
                <a:spcPts val="0"/>
              </a:spcAft>
              <a:buNone/>
            </a:pPr>
            <a:r>
              <a:rPr lang="en-GB">
                <a:solidFill>
                  <a:schemeClr val="dk1"/>
                </a:solidFill>
                <a:latin typeface="Lato"/>
                <a:ea typeface="Lato"/>
                <a:cs typeface="Lato"/>
                <a:sym typeface="Lato"/>
              </a:rPr>
              <a:t>This complexity is achieved when we use some efficient data structures like a minimum priority queue implemented with a fibonacci heap. We implemented the best possible serial implementations with STL data structures.</a:t>
            </a:r>
            <a:endParaRPr>
              <a:solidFill>
                <a:schemeClr val="dk1"/>
              </a:solidFill>
              <a:latin typeface="Lato"/>
              <a:ea typeface="Lato"/>
              <a:cs typeface="Lato"/>
              <a:sym typeface="Lato"/>
            </a:endParaRPr>
          </a:p>
          <a:p>
            <a:pPr marL="0" lvl="0" indent="0" algn="l" rtl="0">
              <a:lnSpc>
                <a:spcPct val="115000"/>
              </a:lnSpc>
              <a:spcBef>
                <a:spcPts val="1200"/>
              </a:spcBef>
              <a:spcAft>
                <a:spcPts val="0"/>
              </a:spcAft>
              <a:buNone/>
            </a:pPr>
            <a:r>
              <a:rPr lang="en-GB">
                <a:solidFill>
                  <a:schemeClr val="dk1"/>
                </a:solidFill>
                <a:latin typeface="Lato"/>
                <a:ea typeface="Lato"/>
                <a:cs typeface="Lato"/>
                <a:sym typeface="Lato"/>
              </a:rPr>
              <a:t> While parallelizing with openmp we realized many of these efficient STL data structures are not compatible with openmp. Hence we had to make customized data structures on our own but with those the parallelizable components of the serial algorithm reduced to negligible. </a:t>
            </a:r>
            <a:endParaRPr>
              <a:solidFill>
                <a:schemeClr val="dk1"/>
              </a:solidFill>
              <a:latin typeface="Lato"/>
              <a:ea typeface="Lato"/>
              <a:cs typeface="Lato"/>
              <a:sym typeface="Lato"/>
            </a:endParaRPr>
          </a:p>
          <a:p>
            <a:pPr marL="0" lvl="0" indent="0" algn="l" rtl="0">
              <a:lnSpc>
                <a:spcPct val="115000"/>
              </a:lnSpc>
              <a:spcBef>
                <a:spcPts val="1200"/>
              </a:spcBef>
              <a:spcAft>
                <a:spcPts val="1200"/>
              </a:spcAft>
              <a:buNone/>
            </a:pPr>
            <a:r>
              <a:rPr lang="en-GB">
                <a:solidFill>
                  <a:schemeClr val="dk1"/>
                </a:solidFill>
                <a:latin typeface="Lato"/>
                <a:ea typeface="Lato"/>
                <a:cs typeface="Lato"/>
                <a:sym typeface="Lato"/>
              </a:rPr>
              <a:t>Finally, to demonstrate parallelization we took inspiration from a paper which used graph partitioning for parallelization. Graph partitioning in itself would have been a difficult problem to solve hence we used a naive approach in which we divided vertices for different threads without considering the topology of the graph. This method increased the execution time but we were able to get relative speed ups while changing threads.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d400c1723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d400c172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ATHUL</a:t>
            </a:r>
            <a:endParaRPr/>
          </a:p>
          <a:p>
            <a:pPr marL="0" lvl="0" indent="0" algn="l" rtl="0">
              <a:spcBef>
                <a:spcPts val="0"/>
              </a:spcBef>
              <a:spcAft>
                <a:spcPts val="0"/>
              </a:spcAft>
              <a:buNone/>
            </a:pPr>
            <a:endParaRPr/>
          </a:p>
          <a:p>
            <a:pPr marL="0" lvl="0" indent="0" algn="l" rtl="0">
              <a:spcBef>
                <a:spcPts val="0"/>
              </a:spcBef>
              <a:spcAft>
                <a:spcPts val="0"/>
              </a:spcAft>
              <a:buNone/>
            </a:pPr>
            <a:r>
              <a:rPr lang="en-GB"/>
              <a:t>We already saw that Dijkstra’s algorithm runs on O((V+E)logV). So why should we care about a slower algorithm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The ability to work with negative weights is one of the biggest advantages of this algorithm. It can also find and report negative cycles.</a:t>
            </a:r>
            <a:endParaRPr/>
          </a:p>
          <a:p>
            <a:pPr marL="0" lvl="0" indent="0" algn="l" rtl="0">
              <a:spcBef>
                <a:spcPts val="0"/>
              </a:spcBef>
              <a:spcAft>
                <a:spcPts val="0"/>
              </a:spcAft>
              <a:buNone/>
            </a:pPr>
            <a:endParaRPr/>
          </a:p>
          <a:p>
            <a:pPr marL="0" lvl="0" indent="0" algn="l" rtl="0">
              <a:spcBef>
                <a:spcPts val="0"/>
              </a:spcBef>
              <a:spcAft>
                <a:spcPts val="0"/>
              </a:spcAft>
              <a:buNone/>
            </a:pPr>
            <a:r>
              <a:rPr lang="en-GB"/>
              <a:t>Why do you think we need negative edge weights when distances are always positive???</a:t>
            </a:r>
            <a:endParaRPr/>
          </a:p>
          <a:p>
            <a:pPr marL="0" lvl="0" indent="0" algn="l" rtl="0">
              <a:spcBef>
                <a:spcPts val="0"/>
              </a:spcBef>
              <a:spcAft>
                <a:spcPts val="0"/>
              </a:spcAft>
              <a:buNone/>
            </a:pPr>
            <a:r>
              <a:rPr lang="en-GB"/>
              <a:t>Negative weights are useful in many applications like computer games where your health, xP can increase or decrease based on the path you are taking.</a:t>
            </a:r>
            <a:endParaRPr/>
          </a:p>
          <a:p>
            <a:pPr marL="0" lvl="0" indent="0" algn="l" rtl="0">
              <a:spcBef>
                <a:spcPts val="0"/>
              </a:spcBef>
              <a:spcAft>
                <a:spcPts val="0"/>
              </a:spcAft>
              <a:buNone/>
            </a:pPr>
            <a:r>
              <a:rPr lang="en-GB"/>
              <a:t>Detecting negative weight cycles is also helpful because some other algorithms from getting stuck in a loop.</a:t>
            </a:r>
            <a:endParaRPr/>
          </a:p>
          <a:p>
            <a:pPr marL="0" lvl="0" indent="0" algn="l" rtl="0">
              <a:spcBef>
                <a:spcPts val="0"/>
              </a:spcBef>
              <a:spcAft>
                <a:spcPts val="0"/>
              </a:spcAft>
              <a:buNone/>
            </a:pPr>
            <a:endParaRPr/>
          </a:p>
          <a:p>
            <a:pPr marL="0" lvl="0" indent="0" algn="l" rtl="0">
              <a:spcBef>
                <a:spcPts val="0"/>
              </a:spcBef>
              <a:spcAft>
                <a:spcPts val="0"/>
              </a:spcAft>
              <a:buNone/>
            </a:pPr>
            <a:r>
              <a:rPr lang="en-GB">
                <a:solidFill>
                  <a:schemeClr val="dk1"/>
                </a:solidFill>
              </a:rPr>
              <a:t>So despite being slower than Dijkstra’s, this property has helped it remain relevant for small to medium sized graphs.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GB">
                <a:solidFill>
                  <a:schemeClr val="dk1"/>
                </a:solidFill>
              </a:rPr>
              <a:t>Bellman ford is simpler compared to Dijkstra’s Algorithm, which is a greedy algorithm which stores objects in a priority queue. Bellman ford relaxes all edges and the sequence of relaxation within a particular step doesn’t matter. After V-1 iterations, all solutions, will converge to the same solution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GB"/>
              <a:t>As seen in the plots, OpenMP provided good speed up compared to the serial version using 8 threads. CUDA provided significant speed up (63)in the edge relaxation step.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400c1723a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d400c1723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AARON</a:t>
            </a:r>
            <a:endParaRPr/>
          </a:p>
          <a:p>
            <a:pPr marL="0" lvl="0" indent="0" algn="l" rtl="0">
              <a:spcBef>
                <a:spcPts val="0"/>
              </a:spcBef>
              <a:spcAft>
                <a:spcPts val="0"/>
              </a:spcAft>
              <a:buNone/>
            </a:pPr>
            <a:endParaRPr/>
          </a:p>
          <a:p>
            <a:pPr marL="0" lvl="0" indent="0" algn="l" rtl="0">
              <a:spcBef>
                <a:spcPts val="0"/>
              </a:spcBef>
              <a:spcAft>
                <a:spcPts val="0"/>
              </a:spcAft>
              <a:buNone/>
            </a:pPr>
            <a:r>
              <a:rPr lang="en-GB"/>
              <a:t>Now we come to the third algorithm, the Floyd-Warshall algorithm. It performs with the worst time complexity of the three algorithms at an order of V cubed hence being useful only for small </a:t>
            </a:r>
            <a:r>
              <a:rPr lang="en-GB">
                <a:solidFill>
                  <a:schemeClr val="dk1"/>
                </a:solidFill>
              </a:rPr>
              <a:t>dense </a:t>
            </a:r>
            <a:r>
              <a:rPr lang="en-GB"/>
              <a:t>graphs. Due to the subsequent overflow in data, running the algorithm on the New York database was impossible. Hence, we ran it on randomly generated graphs up to a size of 5120 vertices for OpenMP and 20480 vertices for CUDA.</a:t>
            </a:r>
            <a:endParaRPr/>
          </a:p>
          <a:p>
            <a:pPr marL="0" lvl="0" indent="0" algn="l" rtl="0">
              <a:spcBef>
                <a:spcPts val="0"/>
              </a:spcBef>
              <a:spcAft>
                <a:spcPts val="0"/>
              </a:spcAft>
              <a:buNone/>
            </a:pPr>
            <a:endParaRPr/>
          </a:p>
          <a:p>
            <a:pPr marL="0" lvl="0" indent="0" algn="l" rtl="0">
              <a:spcBef>
                <a:spcPts val="0"/>
              </a:spcBef>
              <a:spcAft>
                <a:spcPts val="0"/>
              </a:spcAft>
              <a:buNone/>
            </a:pPr>
            <a:r>
              <a:rPr lang="en-GB"/>
              <a:t>The </a:t>
            </a:r>
            <a:r>
              <a:rPr lang="en-GB">
                <a:solidFill>
                  <a:schemeClr val="dk1"/>
                </a:solidFill>
              </a:rPr>
              <a:t>top right </a:t>
            </a:r>
            <a:r>
              <a:rPr lang="en-GB"/>
              <a:t>graph represents the timing study for CUDA and we have included the linear, quadratic and cubic trendlines of the data. As is visible, the implementation tends to be quadratic. On the other hand, the OpenMP implementation tends to be more cubic since it behaves more or less like the serial algorithm. The R squared value for quadratic regression was much farther than in the case of CUDA whereas the cubic regression was even better than the CUDA one. Speaking of the effectiveness of parallelization, running OpenMP over 16 threads made the cost faster by about 15.88 times, and running CUDA made it faster by about 2100 times.</a:t>
            </a:r>
            <a:endParaRPr/>
          </a:p>
          <a:p>
            <a:pPr marL="0" lvl="0" indent="0" algn="l" rtl="0">
              <a:spcBef>
                <a:spcPts val="0"/>
              </a:spcBef>
              <a:spcAft>
                <a:spcPts val="0"/>
              </a:spcAft>
              <a:buNone/>
            </a:pPr>
            <a:endParaRPr/>
          </a:p>
          <a:p>
            <a:pPr marL="0" lvl="0" indent="0" algn="l" rtl="0">
              <a:spcBef>
                <a:spcPts val="0"/>
              </a:spcBef>
              <a:spcAft>
                <a:spcPts val="0"/>
              </a:spcAft>
              <a:buNone/>
            </a:pPr>
            <a:r>
              <a:rPr lang="en-GB"/>
              <a:t>Now the plot on the left represents a behavior that we never expected. At first, for smaller number of vertices, the increase in time wasn’t proportional to V cubed. However, as we moved to larger graphs, the algorithm tended to be more and more cubic with respect to time complexity and we notice that the graph almost flattens at a factor of 8 on the y-axis for a factor of 2 on the x-axis.</a:t>
            </a:r>
            <a:endParaRPr/>
          </a:p>
          <a:p>
            <a:pPr marL="0" lvl="0" indent="0" algn="l" rtl="0">
              <a:spcBef>
                <a:spcPts val="0"/>
              </a:spcBef>
              <a:spcAft>
                <a:spcPts val="0"/>
              </a:spcAft>
              <a:buNone/>
            </a:pPr>
            <a:endParaRPr/>
          </a:p>
          <a:p>
            <a:pPr marL="0" lvl="0" indent="0" algn="l" rtl="0">
              <a:spcBef>
                <a:spcPts val="0"/>
              </a:spcBef>
              <a:spcAft>
                <a:spcPts val="0"/>
              </a:spcAft>
              <a:buNone/>
            </a:pPr>
            <a:r>
              <a:rPr lang="en-GB"/>
              <a:t>// Although our code could not be tested for real-life values, this is a clear indication that our algorithm is functioning properly.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VAIBHAV</a:t>
            </a:r>
            <a:endParaRPr/>
          </a:p>
          <a:p>
            <a:pPr marL="0" lvl="0" indent="0" algn="l" rtl="0">
              <a:spcBef>
                <a:spcPts val="0"/>
              </a:spcBef>
              <a:spcAft>
                <a:spcPts val="0"/>
              </a:spcAft>
              <a:buNone/>
            </a:pPr>
            <a:endParaRPr/>
          </a:p>
          <a:p>
            <a:pPr marL="0" lvl="0" indent="0" algn="l" rtl="0">
              <a:spcBef>
                <a:spcPts val="0"/>
              </a:spcBef>
              <a:spcAft>
                <a:spcPts val="0"/>
              </a:spcAft>
              <a:buNone/>
            </a:pPr>
            <a:r>
              <a:rPr lang="en-GB"/>
              <a:t>A through-out comparison was made between all the major three graph based path planning algorithms. The most efficient and usable algorithm was the Dijkstra’s algorithm with least time complexity.</a:t>
            </a:r>
            <a:endParaRPr/>
          </a:p>
          <a:p>
            <a:pPr marL="0" lvl="0" indent="0" algn="l" rtl="0">
              <a:spcBef>
                <a:spcPts val="0"/>
              </a:spcBef>
              <a:spcAft>
                <a:spcPts val="0"/>
              </a:spcAft>
              <a:buNone/>
            </a:pPr>
            <a:endParaRPr/>
          </a:p>
          <a:p>
            <a:pPr marL="0" lvl="0" indent="0" algn="l" rtl="0">
              <a:spcBef>
                <a:spcPts val="0"/>
              </a:spcBef>
              <a:spcAft>
                <a:spcPts val="0"/>
              </a:spcAft>
              <a:buNone/>
            </a:pPr>
            <a:r>
              <a:rPr lang="en-GB"/>
              <a:t>Taking about implementing on NY dataset, the fastest algorithm was the </a:t>
            </a:r>
            <a:r>
              <a:rPr lang="en-GB">
                <a:solidFill>
                  <a:schemeClr val="dk1"/>
                </a:solidFill>
              </a:rPr>
              <a:t>Dijkstra’s with 3sec and slowest was the Floyd Warshall with infinite time. </a:t>
            </a:r>
            <a:endParaRPr>
              <a:solidFill>
                <a:schemeClr val="dk1"/>
              </a:solidFill>
            </a:endParaRPr>
          </a:p>
          <a:p>
            <a:pPr marL="0" lvl="0" indent="0" algn="l" rtl="0">
              <a:spcBef>
                <a:spcPts val="0"/>
              </a:spcBef>
              <a:spcAft>
                <a:spcPts val="0"/>
              </a:spcAft>
              <a:buNone/>
            </a:pPr>
            <a:r>
              <a:rPr lang="en-GB">
                <a:solidFill>
                  <a:schemeClr val="dk1"/>
                </a:solidFill>
              </a:rPr>
              <a:t>But if we talk about the parallel Speed up as compared to serial one, we can say the Floyd Warshall  being the most slowest one, has the maximum capability in parallelization. On the other hand the fastest algorithm being Dijkstra’s has the least parallelization capability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9113576dc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9113576dc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rPr>
              <a:t>AARON</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So, what’s next? Given here are some of the future prospects of our projects and to the right are some of the references we have used for our project. We intend to share an extensive list in our report.</a:t>
            </a: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1200"/>
              </a:spcAft>
              <a:buNone/>
            </a:pPr>
            <a:r>
              <a:rPr lang="en-GB">
                <a:solidFill>
                  <a:schemeClr val="dk1"/>
                </a:solidFill>
              </a:rPr>
              <a:t>// </a:t>
            </a:r>
            <a:r>
              <a:rPr lang="en-GB">
                <a:solidFill>
                  <a:srgbClr val="1B212C"/>
                </a:solidFill>
              </a:rPr>
              <a:t>Despite the work we have done on the implementation of multiple algorithms using parallel computing, more work can be done with regard to the implementation of more diverse algorithms such as the A-star algorithm, randomly-exploring random trees, and the D-star algorithm. Secondly, as per requirement, these algorithms may be implemented in more versatile parallel computing platforms such as OpenCL or MPI. This is really helpful for the third future prospect, that is, the implementation of path planning algorithms for multiple agents instead of a single one. Finally, parallelization implemented with proper hardware usage can provide real time path required for various applications.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1" name="Google Shape;151;p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152"/>
        <p:cNvGrpSpPr/>
        <p:nvPr/>
      </p:nvGrpSpPr>
      <p:grpSpPr>
        <a:xfrm>
          <a:off x="0" y="0"/>
          <a:ext cx="0" cy="0"/>
          <a:chOff x="0" y="0"/>
          <a:chExt cx="0" cy="0"/>
        </a:xfrm>
      </p:grpSpPr>
      <p:pic>
        <p:nvPicPr>
          <p:cNvPr id="153" name="Google Shape;153;p14"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154" name="Google Shape;154;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5" name="Google Shape;155;p14"/>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0"/>
              </a:spcBef>
              <a:spcAft>
                <a:spcPts val="0"/>
              </a:spcAft>
              <a:buClr>
                <a:schemeClr val="dk2"/>
              </a:buClr>
              <a:buSzPts val="1100"/>
              <a:buChar char="○"/>
              <a:defRPr>
                <a:solidFill>
                  <a:schemeClr val="dk2"/>
                </a:solidFill>
              </a:defRPr>
            </a:lvl2pPr>
            <a:lvl3pPr marL="1371600" lvl="2" indent="-298450" rtl="0">
              <a:spcBef>
                <a:spcPts val="0"/>
              </a:spcBef>
              <a:spcAft>
                <a:spcPts val="0"/>
              </a:spcAft>
              <a:buClr>
                <a:schemeClr val="dk2"/>
              </a:buClr>
              <a:buSzPts val="1100"/>
              <a:buChar char="■"/>
              <a:defRPr>
                <a:solidFill>
                  <a:schemeClr val="dk2"/>
                </a:solidFill>
              </a:defRPr>
            </a:lvl3pPr>
            <a:lvl4pPr marL="1828800" lvl="3" indent="-298450" rtl="0">
              <a:spcBef>
                <a:spcPts val="0"/>
              </a:spcBef>
              <a:spcAft>
                <a:spcPts val="0"/>
              </a:spcAft>
              <a:buClr>
                <a:schemeClr val="dk2"/>
              </a:buClr>
              <a:buSzPts val="1100"/>
              <a:buChar char="●"/>
              <a:defRPr>
                <a:solidFill>
                  <a:schemeClr val="dk2"/>
                </a:solidFill>
              </a:defRPr>
            </a:lvl4pPr>
            <a:lvl5pPr marL="2286000" lvl="4" indent="-298450" rtl="0">
              <a:spcBef>
                <a:spcPts val="0"/>
              </a:spcBef>
              <a:spcAft>
                <a:spcPts val="0"/>
              </a:spcAft>
              <a:buClr>
                <a:schemeClr val="dk2"/>
              </a:buClr>
              <a:buSzPts val="1100"/>
              <a:buChar char="○"/>
              <a:defRPr>
                <a:solidFill>
                  <a:schemeClr val="dk2"/>
                </a:solidFill>
              </a:defRPr>
            </a:lvl5pPr>
            <a:lvl6pPr marL="2743200" lvl="5" indent="-298450" rtl="0">
              <a:spcBef>
                <a:spcPts val="0"/>
              </a:spcBef>
              <a:spcAft>
                <a:spcPts val="0"/>
              </a:spcAft>
              <a:buClr>
                <a:schemeClr val="dk2"/>
              </a:buClr>
              <a:buSzPts val="1100"/>
              <a:buChar char="■"/>
              <a:defRPr>
                <a:solidFill>
                  <a:schemeClr val="dk2"/>
                </a:solidFill>
              </a:defRPr>
            </a:lvl6pPr>
            <a:lvl7pPr marL="3200400" lvl="6" indent="-298450" rtl="0">
              <a:spcBef>
                <a:spcPts val="0"/>
              </a:spcBef>
              <a:spcAft>
                <a:spcPts val="0"/>
              </a:spcAft>
              <a:buClr>
                <a:schemeClr val="dk2"/>
              </a:buClr>
              <a:buSzPts val="1100"/>
              <a:buChar char="●"/>
              <a:defRPr>
                <a:solidFill>
                  <a:schemeClr val="dk2"/>
                </a:solidFill>
              </a:defRPr>
            </a:lvl7pPr>
            <a:lvl8pPr marL="3657600" lvl="7" indent="-298450" rtl="0">
              <a:spcBef>
                <a:spcPts val="0"/>
              </a:spcBef>
              <a:spcAft>
                <a:spcPts val="0"/>
              </a:spcAft>
              <a:buClr>
                <a:schemeClr val="dk2"/>
              </a:buClr>
              <a:buSzPts val="1100"/>
              <a:buChar char="○"/>
              <a:defRPr>
                <a:solidFill>
                  <a:schemeClr val="dk2"/>
                </a:solidFill>
              </a:defRPr>
            </a:lvl8pPr>
            <a:lvl9pPr marL="4114800" lvl="8" indent="-298450" rtl="0">
              <a:spcBef>
                <a:spcPts val="0"/>
              </a:spcBef>
              <a:spcAft>
                <a:spcPts val="0"/>
              </a:spcAft>
              <a:buClr>
                <a:schemeClr val="dk2"/>
              </a:buClr>
              <a:buSzPts val="1100"/>
              <a:buChar char="■"/>
              <a:defRPr>
                <a:solidFill>
                  <a:schemeClr val="dk2"/>
                </a:solidFill>
              </a:defRPr>
            </a:lvl9pPr>
          </a:lstStyle>
          <a:p>
            <a:endParaRPr/>
          </a:p>
        </p:txBody>
      </p:sp>
      <p:sp>
        <p:nvSpPr>
          <p:cNvPr id="156" name="Google Shape;15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7" name="Google Shape;157;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66" name="Google Shape;166;p15"/>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0"/>
              </a:spcBef>
              <a:spcAft>
                <a:spcPts val="0"/>
              </a:spcAft>
              <a:buClr>
                <a:schemeClr val="dk1"/>
              </a:buClr>
              <a:buSzPts val="1100"/>
              <a:buChar char="○"/>
              <a:defRPr>
                <a:solidFill>
                  <a:schemeClr val="dk1"/>
                </a:solidFill>
              </a:defRPr>
            </a:lvl2pPr>
            <a:lvl3pPr marL="1371600" lvl="2" indent="-298450" rtl="0">
              <a:spcBef>
                <a:spcPts val="0"/>
              </a:spcBef>
              <a:spcAft>
                <a:spcPts val="0"/>
              </a:spcAft>
              <a:buClr>
                <a:schemeClr val="dk1"/>
              </a:buClr>
              <a:buSzPts val="1100"/>
              <a:buChar char="■"/>
              <a:defRPr>
                <a:solidFill>
                  <a:schemeClr val="dk1"/>
                </a:solidFill>
              </a:defRPr>
            </a:lvl3pPr>
            <a:lvl4pPr marL="1828800" lvl="3" indent="-298450" rtl="0">
              <a:spcBef>
                <a:spcPts val="0"/>
              </a:spcBef>
              <a:spcAft>
                <a:spcPts val="0"/>
              </a:spcAft>
              <a:buClr>
                <a:schemeClr val="dk1"/>
              </a:buClr>
              <a:buSzPts val="1100"/>
              <a:buChar char="●"/>
              <a:defRPr>
                <a:solidFill>
                  <a:schemeClr val="dk1"/>
                </a:solidFill>
              </a:defRPr>
            </a:lvl4pPr>
            <a:lvl5pPr marL="2286000" lvl="4" indent="-298450" rtl="0">
              <a:spcBef>
                <a:spcPts val="0"/>
              </a:spcBef>
              <a:spcAft>
                <a:spcPts val="0"/>
              </a:spcAft>
              <a:buClr>
                <a:schemeClr val="dk1"/>
              </a:buClr>
              <a:buSzPts val="1100"/>
              <a:buChar char="○"/>
              <a:defRPr>
                <a:solidFill>
                  <a:schemeClr val="dk1"/>
                </a:solidFill>
              </a:defRPr>
            </a:lvl5pPr>
            <a:lvl6pPr marL="2743200" lvl="5" indent="-298450" rtl="0">
              <a:spcBef>
                <a:spcPts val="0"/>
              </a:spcBef>
              <a:spcAft>
                <a:spcPts val="0"/>
              </a:spcAft>
              <a:buClr>
                <a:schemeClr val="dk1"/>
              </a:buClr>
              <a:buSzPts val="1100"/>
              <a:buChar char="■"/>
              <a:defRPr>
                <a:solidFill>
                  <a:schemeClr val="dk1"/>
                </a:solidFill>
              </a:defRPr>
            </a:lvl6pPr>
            <a:lvl7pPr marL="3200400" lvl="6" indent="-298450" rtl="0">
              <a:spcBef>
                <a:spcPts val="0"/>
              </a:spcBef>
              <a:spcAft>
                <a:spcPts val="0"/>
              </a:spcAft>
              <a:buClr>
                <a:schemeClr val="dk1"/>
              </a:buClr>
              <a:buSzPts val="1100"/>
              <a:buChar char="●"/>
              <a:defRPr>
                <a:solidFill>
                  <a:schemeClr val="dk1"/>
                </a:solidFill>
              </a:defRPr>
            </a:lvl7pPr>
            <a:lvl8pPr marL="3657600" lvl="7" indent="-298450" rtl="0">
              <a:spcBef>
                <a:spcPts val="0"/>
              </a:spcBef>
              <a:spcAft>
                <a:spcPts val="0"/>
              </a:spcAft>
              <a:buClr>
                <a:schemeClr val="dk1"/>
              </a:buClr>
              <a:buSzPts val="1100"/>
              <a:buChar char="○"/>
              <a:defRPr>
                <a:solidFill>
                  <a:schemeClr val="dk1"/>
                </a:solidFill>
              </a:defRPr>
            </a:lvl8pPr>
            <a:lvl9pPr marL="4114800" lvl="8" indent="-298450" rtl="0">
              <a:spcBef>
                <a:spcPts val="0"/>
              </a:spcBef>
              <a:spcAft>
                <a:spcPts val="0"/>
              </a:spcAft>
              <a:buClr>
                <a:schemeClr val="dk1"/>
              </a:buClr>
              <a:buSzPts val="1100"/>
              <a:buChar char="■"/>
              <a:defRPr>
                <a:solidFill>
                  <a:schemeClr val="dk1"/>
                </a:solidFill>
              </a:defRPr>
            </a:lvl9pPr>
          </a:lstStyle>
          <a:p>
            <a:endParaRPr/>
          </a:p>
        </p:txBody>
      </p:sp>
      <p:sp>
        <p:nvSpPr>
          <p:cNvPr id="168" name="Google Shape;168;p1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15"/>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76" name="Google Shape;17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177"/>
        <p:cNvGrpSpPr/>
        <p:nvPr/>
      </p:nvGrpSpPr>
      <p:grpSpPr>
        <a:xfrm>
          <a:off x="0" y="0"/>
          <a:ext cx="0" cy="0"/>
          <a:chOff x="0" y="0"/>
          <a:chExt cx="0" cy="0"/>
        </a:xfrm>
      </p:grpSpPr>
      <p:sp>
        <p:nvSpPr>
          <p:cNvPr id="178" name="Google Shape;178;p16"/>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9" name="Google Shape;179;p16"/>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6"/>
          <p:cNvGrpSpPr/>
          <p:nvPr/>
        </p:nvGrpSpPr>
        <p:grpSpPr>
          <a:xfrm>
            <a:off x="0" y="381001"/>
            <a:ext cx="1037850" cy="1016287"/>
            <a:chOff x="0" y="381001"/>
            <a:chExt cx="1037850" cy="1016287"/>
          </a:xfrm>
        </p:grpSpPr>
        <p:sp>
          <p:nvSpPr>
            <p:cNvPr id="185" name="Google Shape;185;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88" name="Google Shape;18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89" name="Google Shape;189;p16"/>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0"/>
              </a:spcBef>
              <a:spcAft>
                <a:spcPts val="0"/>
              </a:spcAft>
              <a:buClr>
                <a:schemeClr val="dk1"/>
              </a:buClr>
              <a:buSzPts val="1100"/>
              <a:buChar char="○"/>
              <a:defRPr>
                <a:solidFill>
                  <a:schemeClr val="dk1"/>
                </a:solidFill>
              </a:defRPr>
            </a:lvl2pPr>
            <a:lvl3pPr marL="1371600" lvl="2" indent="-298450" rtl="0">
              <a:spcBef>
                <a:spcPts val="0"/>
              </a:spcBef>
              <a:spcAft>
                <a:spcPts val="0"/>
              </a:spcAft>
              <a:buClr>
                <a:schemeClr val="dk1"/>
              </a:buClr>
              <a:buSzPts val="1100"/>
              <a:buChar char="■"/>
              <a:defRPr>
                <a:solidFill>
                  <a:schemeClr val="dk1"/>
                </a:solidFill>
              </a:defRPr>
            </a:lvl3pPr>
            <a:lvl4pPr marL="1828800" lvl="3" indent="-298450" rtl="0">
              <a:spcBef>
                <a:spcPts val="0"/>
              </a:spcBef>
              <a:spcAft>
                <a:spcPts val="0"/>
              </a:spcAft>
              <a:buClr>
                <a:schemeClr val="dk1"/>
              </a:buClr>
              <a:buSzPts val="1100"/>
              <a:buChar char="●"/>
              <a:defRPr>
                <a:solidFill>
                  <a:schemeClr val="dk1"/>
                </a:solidFill>
              </a:defRPr>
            </a:lvl4pPr>
            <a:lvl5pPr marL="2286000" lvl="4" indent="-298450" rtl="0">
              <a:spcBef>
                <a:spcPts val="0"/>
              </a:spcBef>
              <a:spcAft>
                <a:spcPts val="0"/>
              </a:spcAft>
              <a:buClr>
                <a:schemeClr val="dk1"/>
              </a:buClr>
              <a:buSzPts val="1100"/>
              <a:buChar char="○"/>
              <a:defRPr>
                <a:solidFill>
                  <a:schemeClr val="dk1"/>
                </a:solidFill>
              </a:defRPr>
            </a:lvl5pPr>
            <a:lvl6pPr marL="2743200" lvl="5" indent="-298450" rtl="0">
              <a:spcBef>
                <a:spcPts val="0"/>
              </a:spcBef>
              <a:spcAft>
                <a:spcPts val="0"/>
              </a:spcAft>
              <a:buClr>
                <a:schemeClr val="dk1"/>
              </a:buClr>
              <a:buSzPts val="1100"/>
              <a:buChar char="■"/>
              <a:defRPr>
                <a:solidFill>
                  <a:schemeClr val="dk1"/>
                </a:solidFill>
              </a:defRPr>
            </a:lvl6pPr>
            <a:lvl7pPr marL="3200400" lvl="6" indent="-298450" rtl="0">
              <a:spcBef>
                <a:spcPts val="0"/>
              </a:spcBef>
              <a:spcAft>
                <a:spcPts val="0"/>
              </a:spcAft>
              <a:buClr>
                <a:schemeClr val="dk1"/>
              </a:buClr>
              <a:buSzPts val="1100"/>
              <a:buChar char="●"/>
              <a:defRPr>
                <a:solidFill>
                  <a:schemeClr val="dk1"/>
                </a:solidFill>
              </a:defRPr>
            </a:lvl7pPr>
            <a:lvl8pPr marL="3657600" lvl="7" indent="-298450" rtl="0">
              <a:spcBef>
                <a:spcPts val="0"/>
              </a:spcBef>
              <a:spcAft>
                <a:spcPts val="0"/>
              </a:spcAft>
              <a:buClr>
                <a:schemeClr val="dk1"/>
              </a:buClr>
              <a:buSzPts val="1100"/>
              <a:buChar char="○"/>
              <a:defRPr>
                <a:solidFill>
                  <a:schemeClr val="dk1"/>
                </a:solidFill>
              </a:defRPr>
            </a:lvl8pPr>
            <a:lvl9pPr marL="4114800" lvl="8" indent="-298450" rtl="0">
              <a:spcBef>
                <a:spcPts val="0"/>
              </a:spcBef>
              <a:spcAft>
                <a:spcPts val="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9.jp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pic>
        <p:nvPicPr>
          <p:cNvPr id="194" name="Google Shape;194;p17"/>
          <p:cNvPicPr preferRelativeResize="0"/>
          <p:nvPr/>
        </p:nvPicPr>
        <p:blipFill>
          <a:blip r:embed="rId4">
            <a:alphaModFix/>
          </a:blip>
          <a:stretch>
            <a:fillRect/>
          </a:stretch>
        </p:blipFill>
        <p:spPr>
          <a:xfrm>
            <a:off x="4787625" y="211075"/>
            <a:ext cx="3736600" cy="4199950"/>
          </a:xfrm>
          <a:prstGeom prst="rect">
            <a:avLst/>
          </a:prstGeom>
          <a:noFill/>
          <a:ln>
            <a:noFill/>
          </a:ln>
        </p:spPr>
      </p:pic>
      <p:sp>
        <p:nvSpPr>
          <p:cNvPr id="195" name="Google Shape;195;p17"/>
          <p:cNvSpPr txBox="1"/>
          <p:nvPr/>
        </p:nvSpPr>
        <p:spPr>
          <a:xfrm>
            <a:off x="5862725" y="4411025"/>
            <a:ext cx="1586400" cy="3693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lt1"/>
                </a:solidFill>
              </a:rPr>
              <a:t>https://xkcd.com/85/</a:t>
            </a:r>
            <a:endParaRPr sz="1200">
              <a:solidFill>
                <a:schemeClr val="lt1"/>
              </a:solidFill>
            </a:endParaRPr>
          </a:p>
        </p:txBody>
      </p:sp>
      <p:pic>
        <p:nvPicPr>
          <p:cNvPr id="196" name="Google Shape;196;p17"/>
          <p:cNvPicPr preferRelativeResize="0"/>
          <p:nvPr/>
        </p:nvPicPr>
        <p:blipFill>
          <a:blip r:embed="rId5">
            <a:alphaModFix/>
          </a:blip>
          <a:stretch>
            <a:fillRect/>
          </a:stretch>
        </p:blipFill>
        <p:spPr>
          <a:xfrm>
            <a:off x="835400" y="211075"/>
            <a:ext cx="3736600" cy="2430500"/>
          </a:xfrm>
          <a:prstGeom prst="rect">
            <a:avLst/>
          </a:prstGeom>
          <a:noFill/>
          <a:ln>
            <a:noFill/>
          </a:ln>
        </p:spPr>
      </p:pic>
      <p:sp>
        <p:nvSpPr>
          <p:cNvPr id="197" name="Google Shape;197;p17"/>
          <p:cNvSpPr txBox="1"/>
          <p:nvPr/>
        </p:nvSpPr>
        <p:spPr>
          <a:xfrm rot="-5400000">
            <a:off x="-215800" y="1241675"/>
            <a:ext cx="1733100" cy="3693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lt1"/>
                </a:solidFill>
              </a:rPr>
              <a:t>https://xkcd.com/1445/</a:t>
            </a:r>
            <a:endParaRPr sz="1200">
              <a:solidFill>
                <a:schemeClr val="lt1"/>
              </a:solidFill>
            </a:endParaRPr>
          </a:p>
        </p:txBody>
      </p:sp>
      <p:pic>
        <p:nvPicPr>
          <p:cNvPr id="198" name="Google Shape;198;p17"/>
          <p:cNvPicPr preferRelativeResize="0"/>
          <p:nvPr/>
        </p:nvPicPr>
        <p:blipFill>
          <a:blip r:embed="rId6">
            <a:alphaModFix/>
          </a:blip>
          <a:stretch>
            <a:fillRect/>
          </a:stretch>
        </p:blipFill>
        <p:spPr>
          <a:xfrm>
            <a:off x="835400" y="2733625"/>
            <a:ext cx="3736600" cy="1652279"/>
          </a:xfrm>
          <a:prstGeom prst="rect">
            <a:avLst/>
          </a:prstGeom>
          <a:noFill/>
          <a:ln>
            <a:noFill/>
          </a:ln>
        </p:spPr>
      </p:pic>
      <p:sp>
        <p:nvSpPr>
          <p:cNvPr id="199" name="Google Shape;199;p17"/>
          <p:cNvSpPr txBox="1"/>
          <p:nvPr/>
        </p:nvSpPr>
        <p:spPr>
          <a:xfrm rot="-5400000">
            <a:off x="-169600" y="3375113"/>
            <a:ext cx="1640700" cy="3693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lt1"/>
                </a:solidFill>
              </a:rPr>
              <a:t>https://xkcd.com/399/</a:t>
            </a:r>
            <a:endParaRPr sz="12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8"/>
        <p:cNvGrpSpPr/>
        <p:nvPr/>
      </p:nvGrpSpPr>
      <p:grpSpPr>
        <a:xfrm>
          <a:off x="0" y="0"/>
          <a:ext cx="0" cy="0"/>
          <a:chOff x="0" y="0"/>
          <a:chExt cx="0" cy="0"/>
        </a:xfrm>
      </p:grpSpPr>
      <p:sp>
        <p:nvSpPr>
          <p:cNvPr id="289" name="Google Shape;289;p26"/>
          <p:cNvSpPr txBox="1">
            <a:spLocks noGrp="1"/>
          </p:cNvSpPr>
          <p:nvPr>
            <p:ph type="title" idx="4294967295"/>
          </p:nvPr>
        </p:nvSpPr>
        <p:spPr>
          <a:xfrm>
            <a:off x="3109250" y="239625"/>
            <a:ext cx="3048600" cy="674700"/>
          </a:xfrm>
          <a:prstGeom prst="rect">
            <a:avLst/>
          </a:prstGeom>
          <a:solidFill>
            <a:srgbClr val="15112D">
              <a:alpha val="78210"/>
            </a:srgbClr>
          </a:solidFill>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820"/>
              <a:t>Who did what?</a:t>
            </a:r>
            <a:endParaRPr sz="2820"/>
          </a:p>
        </p:txBody>
      </p:sp>
      <p:pic>
        <p:nvPicPr>
          <p:cNvPr id="290" name="Google Shape;290;p26"/>
          <p:cNvPicPr preferRelativeResize="0"/>
          <p:nvPr/>
        </p:nvPicPr>
        <p:blipFill rotWithShape="1">
          <a:blip r:embed="rId4">
            <a:alphaModFix/>
          </a:blip>
          <a:srcRect l="8325" r="26937"/>
          <a:stretch/>
        </p:blipFill>
        <p:spPr>
          <a:xfrm>
            <a:off x="63687" y="332388"/>
            <a:ext cx="1798200" cy="1798200"/>
          </a:xfrm>
          <a:prstGeom prst="round2SameRect">
            <a:avLst>
              <a:gd name="adj1" fmla="val 34101"/>
              <a:gd name="adj2" fmla="val 50000"/>
            </a:avLst>
          </a:prstGeom>
          <a:noFill/>
          <a:ln>
            <a:noFill/>
          </a:ln>
        </p:spPr>
      </p:pic>
      <p:pic>
        <p:nvPicPr>
          <p:cNvPr id="291" name="Google Shape;291;p26"/>
          <p:cNvPicPr preferRelativeResize="0"/>
          <p:nvPr/>
        </p:nvPicPr>
        <p:blipFill>
          <a:blip r:embed="rId5">
            <a:alphaModFix/>
          </a:blip>
          <a:stretch>
            <a:fillRect/>
          </a:stretch>
        </p:blipFill>
        <p:spPr>
          <a:xfrm>
            <a:off x="7076013" y="3261725"/>
            <a:ext cx="1798200" cy="1798200"/>
          </a:xfrm>
          <a:prstGeom prst="snip2DiagRect">
            <a:avLst>
              <a:gd name="adj1" fmla="val 6844"/>
              <a:gd name="adj2" fmla="val 35406"/>
            </a:avLst>
          </a:prstGeom>
          <a:noFill/>
          <a:ln>
            <a:noFill/>
          </a:ln>
        </p:spPr>
      </p:pic>
      <p:pic>
        <p:nvPicPr>
          <p:cNvPr id="292" name="Google Shape;292;p26"/>
          <p:cNvPicPr preferRelativeResize="0"/>
          <p:nvPr/>
        </p:nvPicPr>
        <p:blipFill rotWithShape="1">
          <a:blip r:embed="rId6">
            <a:alphaModFix/>
          </a:blip>
          <a:srcRect l="1107"/>
          <a:stretch/>
        </p:blipFill>
        <p:spPr>
          <a:xfrm>
            <a:off x="6830475" y="989525"/>
            <a:ext cx="1798200" cy="1798200"/>
          </a:xfrm>
          <a:prstGeom prst="teardrop">
            <a:avLst>
              <a:gd name="adj" fmla="val 100000"/>
            </a:avLst>
          </a:prstGeom>
          <a:noFill/>
          <a:ln>
            <a:noFill/>
          </a:ln>
        </p:spPr>
      </p:pic>
      <p:pic>
        <p:nvPicPr>
          <p:cNvPr id="293" name="Google Shape;293;p26"/>
          <p:cNvPicPr preferRelativeResize="0"/>
          <p:nvPr/>
        </p:nvPicPr>
        <p:blipFill rotWithShape="1">
          <a:blip r:embed="rId7">
            <a:alphaModFix/>
          </a:blip>
          <a:srcRect l="-897"/>
          <a:stretch/>
        </p:blipFill>
        <p:spPr>
          <a:xfrm>
            <a:off x="93675" y="3310975"/>
            <a:ext cx="1798200" cy="1798200"/>
          </a:xfrm>
          <a:prstGeom prst="plaque">
            <a:avLst>
              <a:gd name="adj" fmla="val 32786"/>
            </a:avLst>
          </a:prstGeom>
          <a:noFill/>
          <a:ln>
            <a:noFill/>
          </a:ln>
        </p:spPr>
      </p:pic>
      <p:sp>
        <p:nvSpPr>
          <p:cNvPr id="294" name="Google Shape;294;p26"/>
          <p:cNvSpPr txBox="1">
            <a:spLocks noGrp="1"/>
          </p:cNvSpPr>
          <p:nvPr>
            <p:ph type="subTitle" idx="4294967295"/>
          </p:nvPr>
        </p:nvSpPr>
        <p:spPr>
          <a:xfrm>
            <a:off x="6479325" y="92025"/>
            <a:ext cx="1937700" cy="593700"/>
          </a:xfrm>
          <a:prstGeom prst="rect">
            <a:avLst/>
          </a:prstGeom>
          <a:solidFill>
            <a:srgbClr val="2D1111">
              <a:alpha val="86030"/>
            </a:srgbClr>
          </a:solidFill>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200" dirty="0"/>
              <a:t>Bellman-Ford Algorithm</a:t>
            </a:r>
            <a:br>
              <a:rPr lang="en-GB" sz="1200" dirty="0"/>
            </a:br>
            <a:r>
              <a:rPr lang="en-GB" sz="1200" dirty="0"/>
              <a:t>- Serial, OpenMP, CUDA</a:t>
            </a:r>
            <a:endParaRPr sz="1200" dirty="0"/>
          </a:p>
        </p:txBody>
      </p:sp>
      <p:sp>
        <p:nvSpPr>
          <p:cNvPr id="295" name="Google Shape;295;p26"/>
          <p:cNvSpPr txBox="1">
            <a:spLocks noGrp="1"/>
          </p:cNvSpPr>
          <p:nvPr>
            <p:ph type="subTitle" idx="4294967295"/>
          </p:nvPr>
        </p:nvSpPr>
        <p:spPr>
          <a:xfrm>
            <a:off x="3977175" y="2553775"/>
            <a:ext cx="1067400" cy="382800"/>
          </a:xfrm>
          <a:prstGeom prst="rect">
            <a:avLst/>
          </a:prstGeom>
          <a:solidFill>
            <a:srgbClr val="2D1111">
              <a:alpha val="86030"/>
            </a:srgbClr>
          </a:solidFill>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935"/>
              <a:buNone/>
            </a:pPr>
            <a:r>
              <a:rPr lang="en-GB" sz="1205"/>
              <a:t>Presentation</a:t>
            </a:r>
            <a:endParaRPr sz="1205"/>
          </a:p>
        </p:txBody>
      </p:sp>
      <p:sp>
        <p:nvSpPr>
          <p:cNvPr id="296" name="Google Shape;296;p26"/>
          <p:cNvSpPr txBox="1">
            <a:spLocks noGrp="1"/>
          </p:cNvSpPr>
          <p:nvPr>
            <p:ph type="subTitle" idx="4294967295"/>
          </p:nvPr>
        </p:nvSpPr>
        <p:spPr>
          <a:xfrm>
            <a:off x="4129275" y="3642725"/>
            <a:ext cx="710100" cy="382800"/>
          </a:xfrm>
          <a:prstGeom prst="rect">
            <a:avLst/>
          </a:prstGeom>
          <a:solidFill>
            <a:srgbClr val="2D1111">
              <a:alpha val="86030"/>
            </a:srgbClr>
          </a:solidFill>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935"/>
              <a:buNone/>
            </a:pPr>
            <a:r>
              <a:rPr lang="en-GB" sz="1205"/>
              <a:t>Report</a:t>
            </a:r>
            <a:endParaRPr sz="1205"/>
          </a:p>
        </p:txBody>
      </p:sp>
      <p:sp>
        <p:nvSpPr>
          <p:cNvPr id="297" name="Google Shape;297;p26"/>
          <p:cNvSpPr txBox="1">
            <a:spLocks noGrp="1"/>
          </p:cNvSpPr>
          <p:nvPr>
            <p:ph type="subTitle" idx="4294967295"/>
          </p:nvPr>
        </p:nvSpPr>
        <p:spPr>
          <a:xfrm>
            <a:off x="5312725" y="4495475"/>
            <a:ext cx="1582451" cy="593700"/>
          </a:xfrm>
          <a:prstGeom prst="rect">
            <a:avLst/>
          </a:prstGeom>
          <a:solidFill>
            <a:srgbClr val="2D1111">
              <a:alpha val="86030"/>
            </a:srgbClr>
          </a:solidFill>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200" dirty="0"/>
              <a:t>Dijkstra’s Algorithm</a:t>
            </a:r>
            <a:br>
              <a:rPr lang="en-GB" sz="1200" dirty="0"/>
            </a:br>
            <a:r>
              <a:rPr lang="en-GB" sz="1200" dirty="0"/>
              <a:t>- Serial, OpenMP</a:t>
            </a:r>
            <a:endParaRPr sz="1200" dirty="0"/>
          </a:p>
        </p:txBody>
      </p:sp>
      <p:sp>
        <p:nvSpPr>
          <p:cNvPr id="298" name="Google Shape;298;p26"/>
          <p:cNvSpPr txBox="1">
            <a:spLocks noGrp="1"/>
          </p:cNvSpPr>
          <p:nvPr>
            <p:ph type="subTitle" idx="4294967295"/>
          </p:nvPr>
        </p:nvSpPr>
        <p:spPr>
          <a:xfrm>
            <a:off x="2931800" y="4401650"/>
            <a:ext cx="962100" cy="382800"/>
          </a:xfrm>
          <a:prstGeom prst="rect">
            <a:avLst/>
          </a:prstGeom>
          <a:solidFill>
            <a:srgbClr val="2D1111">
              <a:alpha val="86030"/>
            </a:srgbClr>
          </a:solidFill>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935"/>
              <a:buNone/>
            </a:pPr>
            <a:r>
              <a:rPr lang="en-GB" sz="1205"/>
              <a:t>Code Base</a:t>
            </a:r>
            <a:endParaRPr sz="1205"/>
          </a:p>
        </p:txBody>
      </p:sp>
      <p:sp>
        <p:nvSpPr>
          <p:cNvPr id="299" name="Google Shape;299;p26"/>
          <p:cNvSpPr txBox="1">
            <a:spLocks noGrp="1"/>
          </p:cNvSpPr>
          <p:nvPr>
            <p:ph type="subTitle" idx="4294967295"/>
          </p:nvPr>
        </p:nvSpPr>
        <p:spPr>
          <a:xfrm>
            <a:off x="3987750" y="1394250"/>
            <a:ext cx="1168500" cy="382800"/>
          </a:xfrm>
          <a:prstGeom prst="rect">
            <a:avLst/>
          </a:prstGeom>
          <a:solidFill>
            <a:srgbClr val="2D1111">
              <a:alpha val="86030"/>
            </a:srgbClr>
          </a:solidFill>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935"/>
              <a:buNone/>
            </a:pPr>
            <a:r>
              <a:rPr lang="en-GB" sz="1200">
                <a:solidFill>
                  <a:srgbClr val="FFFFFF"/>
                </a:solidFill>
              </a:rPr>
              <a:t>Data Analysis</a:t>
            </a:r>
            <a:endParaRPr sz="1205"/>
          </a:p>
        </p:txBody>
      </p:sp>
      <p:cxnSp>
        <p:nvCxnSpPr>
          <p:cNvPr id="300" name="Google Shape;300;p26"/>
          <p:cNvCxnSpPr>
            <a:stCxn id="295" idx="0"/>
            <a:endCxn id="292" idx="4"/>
          </p:cNvCxnSpPr>
          <p:nvPr/>
        </p:nvCxnSpPr>
        <p:spPr>
          <a:xfrm rot="-5400000">
            <a:off x="5338125" y="1061425"/>
            <a:ext cx="665100" cy="2319600"/>
          </a:xfrm>
          <a:prstGeom prst="curvedConnector2">
            <a:avLst/>
          </a:prstGeom>
          <a:noFill/>
          <a:ln w="28575" cap="flat" cmpd="sng">
            <a:solidFill>
              <a:srgbClr val="00FFFF"/>
            </a:solidFill>
            <a:prstDash val="solid"/>
            <a:round/>
            <a:headEnd type="none" w="med" len="med"/>
            <a:tailEnd type="none" w="med" len="med"/>
          </a:ln>
        </p:spPr>
      </p:cxnSp>
      <p:cxnSp>
        <p:nvCxnSpPr>
          <p:cNvPr id="301" name="Google Shape;301;p26"/>
          <p:cNvCxnSpPr>
            <a:stCxn id="290" idx="0"/>
            <a:endCxn id="295" idx="1"/>
          </p:cNvCxnSpPr>
          <p:nvPr/>
        </p:nvCxnSpPr>
        <p:spPr>
          <a:xfrm>
            <a:off x="1861887" y="1231488"/>
            <a:ext cx="2115300" cy="1513800"/>
          </a:xfrm>
          <a:prstGeom prst="curvedConnector3">
            <a:avLst>
              <a:gd name="adj1" fmla="val 50000"/>
            </a:avLst>
          </a:prstGeom>
          <a:noFill/>
          <a:ln w="28575" cap="flat" cmpd="sng">
            <a:solidFill>
              <a:srgbClr val="9900FF"/>
            </a:solidFill>
            <a:prstDash val="solid"/>
            <a:round/>
            <a:headEnd type="none" w="med" len="med"/>
            <a:tailEnd type="none" w="med" len="med"/>
          </a:ln>
        </p:spPr>
      </p:cxnSp>
      <p:cxnSp>
        <p:nvCxnSpPr>
          <p:cNvPr id="302" name="Google Shape;302;p26"/>
          <p:cNvCxnSpPr>
            <a:endCxn id="295" idx="2"/>
          </p:cNvCxnSpPr>
          <p:nvPr/>
        </p:nvCxnSpPr>
        <p:spPr>
          <a:xfrm rot="10800000" flipH="1">
            <a:off x="1896075" y="2936575"/>
            <a:ext cx="2614800" cy="961800"/>
          </a:xfrm>
          <a:prstGeom prst="curvedConnector2">
            <a:avLst/>
          </a:prstGeom>
          <a:noFill/>
          <a:ln w="28575" cap="flat" cmpd="sng">
            <a:solidFill>
              <a:srgbClr val="00FF00"/>
            </a:solidFill>
            <a:prstDash val="solid"/>
            <a:round/>
            <a:headEnd type="none" w="med" len="med"/>
            <a:tailEnd type="none" w="med" len="med"/>
          </a:ln>
        </p:spPr>
      </p:cxnSp>
      <p:cxnSp>
        <p:nvCxnSpPr>
          <p:cNvPr id="303" name="Google Shape;303;p26"/>
          <p:cNvCxnSpPr>
            <a:stCxn id="290" idx="3"/>
            <a:endCxn id="299" idx="1"/>
          </p:cNvCxnSpPr>
          <p:nvPr/>
        </p:nvCxnSpPr>
        <p:spPr>
          <a:xfrm rot="-5400000" flipH="1">
            <a:off x="1848537" y="-553362"/>
            <a:ext cx="1253400" cy="3024900"/>
          </a:xfrm>
          <a:prstGeom prst="curvedConnector4">
            <a:avLst>
              <a:gd name="adj1" fmla="val -18998"/>
              <a:gd name="adj2" fmla="val 64863"/>
            </a:avLst>
          </a:prstGeom>
          <a:noFill/>
          <a:ln w="28575" cap="flat" cmpd="sng">
            <a:solidFill>
              <a:srgbClr val="9900FF"/>
            </a:solidFill>
            <a:prstDash val="solid"/>
            <a:round/>
            <a:headEnd type="none" w="med" len="med"/>
            <a:tailEnd type="none" w="med" len="med"/>
          </a:ln>
        </p:spPr>
      </p:cxnSp>
      <p:cxnSp>
        <p:nvCxnSpPr>
          <p:cNvPr id="304" name="Google Shape;304;p26"/>
          <p:cNvCxnSpPr>
            <a:stCxn id="299" idx="3"/>
            <a:endCxn id="292" idx="5"/>
          </p:cNvCxnSpPr>
          <p:nvPr/>
        </p:nvCxnSpPr>
        <p:spPr>
          <a:xfrm rot="10800000" flipH="1">
            <a:off x="5156250" y="1252950"/>
            <a:ext cx="1937700" cy="332700"/>
          </a:xfrm>
          <a:prstGeom prst="curvedConnector4">
            <a:avLst>
              <a:gd name="adj1" fmla="val 43201"/>
              <a:gd name="adj2" fmla="val 250751"/>
            </a:avLst>
          </a:prstGeom>
          <a:noFill/>
          <a:ln w="28575" cap="flat" cmpd="sng">
            <a:solidFill>
              <a:srgbClr val="00FFFF"/>
            </a:solidFill>
            <a:prstDash val="solid"/>
            <a:round/>
            <a:headEnd type="none" w="med" len="med"/>
            <a:tailEnd type="none" w="med" len="med"/>
          </a:ln>
        </p:spPr>
      </p:cxnSp>
      <p:cxnSp>
        <p:nvCxnSpPr>
          <p:cNvPr id="305" name="Google Shape;305;p26"/>
          <p:cNvCxnSpPr>
            <a:stCxn id="299" idx="2"/>
            <a:endCxn id="291" idx="3"/>
          </p:cNvCxnSpPr>
          <p:nvPr/>
        </p:nvCxnSpPr>
        <p:spPr>
          <a:xfrm rot="-5400000" flipH="1">
            <a:off x="5531250" y="817800"/>
            <a:ext cx="1484700" cy="3403200"/>
          </a:xfrm>
          <a:prstGeom prst="curvedConnector3">
            <a:avLst>
              <a:gd name="adj1" fmla="val 49999"/>
            </a:avLst>
          </a:prstGeom>
          <a:noFill/>
          <a:ln w="28575" cap="flat" cmpd="sng">
            <a:solidFill>
              <a:srgbClr val="FF0000"/>
            </a:solidFill>
            <a:prstDash val="solid"/>
            <a:round/>
            <a:headEnd type="none" w="med" len="med"/>
            <a:tailEnd type="none" w="med" len="med"/>
          </a:ln>
        </p:spPr>
      </p:cxnSp>
      <p:cxnSp>
        <p:nvCxnSpPr>
          <p:cNvPr id="306" name="Google Shape;306;p26"/>
          <p:cNvCxnSpPr>
            <a:stCxn id="296" idx="0"/>
            <a:endCxn id="292" idx="3"/>
          </p:cNvCxnSpPr>
          <p:nvPr/>
        </p:nvCxnSpPr>
        <p:spPr>
          <a:xfrm rot="-5400000">
            <a:off x="5229825" y="1778825"/>
            <a:ext cx="1118400" cy="2609400"/>
          </a:xfrm>
          <a:prstGeom prst="curvedConnector3">
            <a:avLst>
              <a:gd name="adj1" fmla="val 38224"/>
            </a:avLst>
          </a:prstGeom>
          <a:noFill/>
          <a:ln w="28575" cap="flat" cmpd="sng">
            <a:solidFill>
              <a:srgbClr val="00FFFF"/>
            </a:solidFill>
            <a:prstDash val="solid"/>
            <a:round/>
            <a:headEnd type="none" w="med" len="med"/>
            <a:tailEnd type="none" w="med" len="med"/>
          </a:ln>
        </p:spPr>
      </p:cxnSp>
      <p:cxnSp>
        <p:nvCxnSpPr>
          <p:cNvPr id="307" name="Google Shape;307;p26"/>
          <p:cNvCxnSpPr>
            <a:stCxn id="295" idx="3"/>
          </p:cNvCxnSpPr>
          <p:nvPr/>
        </p:nvCxnSpPr>
        <p:spPr>
          <a:xfrm>
            <a:off x="5044575" y="2745175"/>
            <a:ext cx="2023200" cy="792300"/>
          </a:xfrm>
          <a:prstGeom prst="curvedConnector3">
            <a:avLst>
              <a:gd name="adj1" fmla="val 50000"/>
            </a:avLst>
          </a:prstGeom>
          <a:noFill/>
          <a:ln w="28575" cap="flat" cmpd="sng">
            <a:solidFill>
              <a:srgbClr val="FF0000"/>
            </a:solidFill>
            <a:prstDash val="solid"/>
            <a:round/>
            <a:headEnd type="none" w="med" len="med"/>
            <a:tailEnd type="none" w="med" len="med"/>
          </a:ln>
        </p:spPr>
      </p:cxnSp>
      <p:cxnSp>
        <p:nvCxnSpPr>
          <p:cNvPr id="308" name="Google Shape;308;p26"/>
          <p:cNvCxnSpPr>
            <a:stCxn id="296" idx="3"/>
          </p:cNvCxnSpPr>
          <p:nvPr/>
        </p:nvCxnSpPr>
        <p:spPr>
          <a:xfrm>
            <a:off x="4839375" y="3834125"/>
            <a:ext cx="2235600" cy="149100"/>
          </a:xfrm>
          <a:prstGeom prst="curvedConnector3">
            <a:avLst>
              <a:gd name="adj1" fmla="val 50000"/>
            </a:avLst>
          </a:prstGeom>
          <a:noFill/>
          <a:ln w="28575" cap="flat" cmpd="sng">
            <a:solidFill>
              <a:srgbClr val="FF0000"/>
            </a:solidFill>
            <a:prstDash val="solid"/>
            <a:round/>
            <a:headEnd type="none" w="med" len="med"/>
            <a:tailEnd type="none" w="med" len="med"/>
          </a:ln>
        </p:spPr>
      </p:cxnSp>
      <p:cxnSp>
        <p:nvCxnSpPr>
          <p:cNvPr id="309" name="Google Shape;309;p26"/>
          <p:cNvCxnSpPr>
            <a:stCxn id="290" idx="1"/>
            <a:endCxn id="296" idx="1"/>
          </p:cNvCxnSpPr>
          <p:nvPr/>
        </p:nvCxnSpPr>
        <p:spPr>
          <a:xfrm rot="-5400000" flipH="1">
            <a:off x="1694337" y="1399037"/>
            <a:ext cx="1703400" cy="3166500"/>
          </a:xfrm>
          <a:prstGeom prst="curvedConnector2">
            <a:avLst/>
          </a:prstGeom>
          <a:noFill/>
          <a:ln w="28575" cap="flat" cmpd="sng">
            <a:solidFill>
              <a:srgbClr val="9900FF"/>
            </a:solidFill>
            <a:prstDash val="solid"/>
            <a:round/>
            <a:headEnd type="none" w="med" len="med"/>
            <a:tailEnd type="none" w="med" len="med"/>
          </a:ln>
        </p:spPr>
      </p:cxnSp>
      <p:cxnSp>
        <p:nvCxnSpPr>
          <p:cNvPr id="310" name="Google Shape;310;p26"/>
          <p:cNvCxnSpPr>
            <a:stCxn id="293" idx="3"/>
            <a:endCxn id="296" idx="2"/>
          </p:cNvCxnSpPr>
          <p:nvPr/>
        </p:nvCxnSpPr>
        <p:spPr>
          <a:xfrm rot="10800000" flipH="1">
            <a:off x="1891875" y="4025575"/>
            <a:ext cx="2592300" cy="184500"/>
          </a:xfrm>
          <a:prstGeom prst="curvedConnector2">
            <a:avLst/>
          </a:prstGeom>
          <a:noFill/>
          <a:ln w="28575" cap="flat" cmpd="sng">
            <a:solidFill>
              <a:srgbClr val="00FF00"/>
            </a:solidFill>
            <a:prstDash val="solid"/>
            <a:round/>
            <a:headEnd type="none" w="med" len="med"/>
            <a:tailEnd type="none" w="med" len="med"/>
          </a:ln>
        </p:spPr>
      </p:cxnSp>
      <p:cxnSp>
        <p:nvCxnSpPr>
          <p:cNvPr id="311" name="Google Shape;311;p26"/>
          <p:cNvCxnSpPr>
            <a:endCxn id="298" idx="1"/>
          </p:cNvCxnSpPr>
          <p:nvPr/>
        </p:nvCxnSpPr>
        <p:spPr>
          <a:xfrm>
            <a:off x="1868300" y="4497650"/>
            <a:ext cx="1063500" cy="95400"/>
          </a:xfrm>
          <a:prstGeom prst="curvedConnector3">
            <a:avLst>
              <a:gd name="adj1" fmla="val 50000"/>
            </a:avLst>
          </a:prstGeom>
          <a:noFill/>
          <a:ln w="28575" cap="flat" cmpd="sng">
            <a:solidFill>
              <a:srgbClr val="00FF00"/>
            </a:solidFill>
            <a:prstDash val="solid"/>
            <a:round/>
            <a:headEnd type="none" w="med" len="med"/>
            <a:tailEnd type="none" w="med" len="med"/>
          </a:ln>
        </p:spPr>
      </p:cxnSp>
      <p:cxnSp>
        <p:nvCxnSpPr>
          <p:cNvPr id="312" name="Google Shape;312;p26"/>
          <p:cNvCxnSpPr>
            <a:endCxn id="313" idx="0"/>
          </p:cNvCxnSpPr>
          <p:nvPr/>
        </p:nvCxnSpPr>
        <p:spPr>
          <a:xfrm>
            <a:off x="1620050" y="1832525"/>
            <a:ext cx="727500" cy="606900"/>
          </a:xfrm>
          <a:prstGeom prst="curvedConnector2">
            <a:avLst/>
          </a:prstGeom>
          <a:noFill/>
          <a:ln w="28575" cap="flat" cmpd="sng">
            <a:solidFill>
              <a:srgbClr val="9900FF"/>
            </a:solidFill>
            <a:prstDash val="solid"/>
            <a:round/>
            <a:headEnd type="none" w="med" len="med"/>
            <a:tailEnd type="none" w="med" len="med"/>
          </a:ln>
        </p:spPr>
      </p:cxnSp>
      <p:cxnSp>
        <p:nvCxnSpPr>
          <p:cNvPr id="314" name="Google Shape;314;p26"/>
          <p:cNvCxnSpPr>
            <a:endCxn id="313" idx="2"/>
          </p:cNvCxnSpPr>
          <p:nvPr/>
        </p:nvCxnSpPr>
        <p:spPr>
          <a:xfrm rot="10800000" flipH="1">
            <a:off x="1290950" y="3033125"/>
            <a:ext cx="1056600" cy="431400"/>
          </a:xfrm>
          <a:prstGeom prst="curvedConnector2">
            <a:avLst/>
          </a:prstGeom>
          <a:noFill/>
          <a:ln w="28575" cap="flat" cmpd="sng">
            <a:solidFill>
              <a:srgbClr val="00FF00"/>
            </a:solidFill>
            <a:prstDash val="solid"/>
            <a:round/>
            <a:headEnd type="none" w="med" len="med"/>
            <a:tailEnd type="none" w="med" len="med"/>
          </a:ln>
        </p:spPr>
      </p:cxnSp>
      <p:cxnSp>
        <p:nvCxnSpPr>
          <p:cNvPr id="315" name="Google Shape;315;p26"/>
          <p:cNvCxnSpPr>
            <a:cxnSpLocks/>
            <a:stCxn id="297" idx="0"/>
          </p:cNvCxnSpPr>
          <p:nvPr/>
        </p:nvCxnSpPr>
        <p:spPr>
          <a:xfrm rot="5400000" flipH="1" flipV="1">
            <a:off x="6524338" y="3944888"/>
            <a:ext cx="130200" cy="970974"/>
          </a:xfrm>
          <a:prstGeom prst="curvedConnector2">
            <a:avLst/>
          </a:prstGeom>
          <a:noFill/>
          <a:ln w="28575" cap="flat" cmpd="sng">
            <a:solidFill>
              <a:srgbClr val="FF0000"/>
            </a:solidFill>
            <a:prstDash val="solid"/>
            <a:round/>
            <a:headEnd type="none" w="med" len="med"/>
            <a:tailEnd type="none" w="med" len="med"/>
          </a:ln>
        </p:spPr>
      </p:cxnSp>
      <p:cxnSp>
        <p:nvCxnSpPr>
          <p:cNvPr id="316" name="Google Shape;316;p26"/>
          <p:cNvCxnSpPr>
            <a:cxnSpLocks/>
            <a:stCxn id="292" idx="0"/>
            <a:endCxn id="294" idx="3"/>
          </p:cNvCxnSpPr>
          <p:nvPr/>
        </p:nvCxnSpPr>
        <p:spPr>
          <a:xfrm flipH="1" flipV="1">
            <a:off x="8417025" y="388875"/>
            <a:ext cx="211650" cy="1499750"/>
          </a:xfrm>
          <a:prstGeom prst="curvedConnector3">
            <a:avLst>
              <a:gd name="adj1" fmla="val -108009"/>
            </a:avLst>
          </a:prstGeom>
          <a:noFill/>
          <a:ln w="28575" cap="flat" cmpd="sng">
            <a:solidFill>
              <a:srgbClr val="00FFFF"/>
            </a:solidFill>
            <a:prstDash val="solid"/>
            <a:round/>
            <a:headEnd type="none" w="med" len="med"/>
            <a:tailEnd type="none" w="med" len="med"/>
          </a:ln>
        </p:spPr>
      </p:cxnSp>
      <p:sp>
        <p:nvSpPr>
          <p:cNvPr id="313" name="Google Shape;313;p26"/>
          <p:cNvSpPr txBox="1">
            <a:spLocks noGrp="1"/>
          </p:cNvSpPr>
          <p:nvPr>
            <p:ph type="subTitle" idx="4294967295"/>
          </p:nvPr>
        </p:nvSpPr>
        <p:spPr>
          <a:xfrm>
            <a:off x="1349450" y="2439425"/>
            <a:ext cx="1996200" cy="593700"/>
          </a:xfrm>
          <a:prstGeom prst="rect">
            <a:avLst/>
          </a:prstGeom>
          <a:solidFill>
            <a:srgbClr val="2D1111">
              <a:alpha val="86030"/>
            </a:srgbClr>
          </a:solidFill>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935"/>
              <a:buNone/>
            </a:pPr>
            <a:r>
              <a:rPr lang="en-GB" sz="1205" dirty="0"/>
              <a:t>Floyd-</a:t>
            </a:r>
            <a:r>
              <a:rPr lang="en-GB" sz="1205" dirty="0" err="1"/>
              <a:t>Warshall</a:t>
            </a:r>
            <a:r>
              <a:rPr lang="en-GB" sz="1205" dirty="0"/>
              <a:t> Algorithm</a:t>
            </a:r>
            <a:br>
              <a:rPr lang="en-GB" sz="1205" dirty="0"/>
            </a:br>
            <a:r>
              <a:rPr lang="en-GB" sz="1205" dirty="0"/>
              <a:t>- Serial, OpenMP, CUDA</a:t>
            </a:r>
            <a:endParaRPr sz="1205" dirty="0"/>
          </a:p>
        </p:txBody>
      </p:sp>
      <p:cxnSp>
        <p:nvCxnSpPr>
          <p:cNvPr id="317" name="Google Shape;317;p26"/>
          <p:cNvCxnSpPr>
            <a:stCxn id="298" idx="3"/>
            <a:endCxn id="291" idx="2"/>
          </p:cNvCxnSpPr>
          <p:nvPr/>
        </p:nvCxnSpPr>
        <p:spPr>
          <a:xfrm rot="10800000" flipH="1">
            <a:off x="3893900" y="4160750"/>
            <a:ext cx="3182100" cy="432300"/>
          </a:xfrm>
          <a:prstGeom prst="curvedConnector3">
            <a:avLst>
              <a:gd name="adj1" fmla="val 50000"/>
            </a:avLst>
          </a:prstGeom>
          <a:noFill/>
          <a:ln w="28575" cap="flat" cmpd="sng">
            <a:solidFill>
              <a:srgbClr val="FF0000"/>
            </a:solidFill>
            <a:prstDash val="solid"/>
            <a:round/>
            <a:headEnd type="none" w="med" len="med"/>
            <a:tailEnd type="none" w="med" len="med"/>
          </a:ln>
        </p:spPr>
      </p:cxnSp>
      <p:sp>
        <p:nvSpPr>
          <p:cNvPr id="318" name="Google Shape;318;p26"/>
          <p:cNvSpPr txBox="1">
            <a:spLocks noGrp="1"/>
          </p:cNvSpPr>
          <p:nvPr>
            <p:ph type="subTitle" idx="4294967295"/>
          </p:nvPr>
        </p:nvSpPr>
        <p:spPr>
          <a:xfrm>
            <a:off x="151325" y="2650325"/>
            <a:ext cx="962100" cy="382800"/>
          </a:xfrm>
          <a:prstGeom prst="rect">
            <a:avLst/>
          </a:prstGeom>
          <a:solidFill>
            <a:srgbClr val="2D1111">
              <a:alpha val="86030"/>
            </a:srgbClr>
          </a:solidFill>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935"/>
              <a:buNone/>
            </a:pPr>
            <a:r>
              <a:rPr lang="en-GB" sz="1205"/>
              <a:t>Test Cases</a:t>
            </a:r>
            <a:endParaRPr sz="1205"/>
          </a:p>
        </p:txBody>
      </p:sp>
      <p:cxnSp>
        <p:nvCxnSpPr>
          <p:cNvPr id="319" name="Google Shape;319;p26"/>
          <p:cNvCxnSpPr>
            <a:stCxn id="293" idx="0"/>
            <a:endCxn id="318" idx="2"/>
          </p:cNvCxnSpPr>
          <p:nvPr/>
        </p:nvCxnSpPr>
        <p:spPr>
          <a:xfrm rot="5400000" flipH="1">
            <a:off x="673725" y="2991925"/>
            <a:ext cx="277800" cy="360300"/>
          </a:xfrm>
          <a:prstGeom prst="curvedConnector3">
            <a:avLst>
              <a:gd name="adj1" fmla="val 50009"/>
            </a:avLst>
          </a:prstGeom>
          <a:noFill/>
          <a:ln w="28575" cap="flat" cmpd="sng">
            <a:solidFill>
              <a:srgbClr val="00FF00"/>
            </a:solidFill>
            <a:prstDash val="solid"/>
            <a:round/>
            <a:headEnd type="none" w="med" len="med"/>
            <a:tailEnd type="none" w="med" len="med"/>
          </a:ln>
        </p:spPr>
      </p:cxnSp>
      <p:cxnSp>
        <p:nvCxnSpPr>
          <p:cNvPr id="320" name="Google Shape;320;p26"/>
          <p:cNvCxnSpPr>
            <a:cxnSpLocks/>
            <a:endCxn id="297" idx="1"/>
          </p:cNvCxnSpPr>
          <p:nvPr/>
        </p:nvCxnSpPr>
        <p:spPr>
          <a:xfrm flipV="1">
            <a:off x="1441525" y="4792325"/>
            <a:ext cx="3871200" cy="74400"/>
          </a:xfrm>
          <a:prstGeom prst="curvedConnector3">
            <a:avLst>
              <a:gd name="adj1" fmla="val 50000"/>
            </a:avLst>
          </a:prstGeom>
          <a:noFill/>
          <a:ln w="28575" cap="flat" cmpd="sng">
            <a:solidFill>
              <a:srgbClr val="00FF00"/>
            </a:solidFill>
            <a:prstDash val="solid"/>
            <a:round/>
            <a:headEnd type="none" w="med" len="med"/>
            <a:tailEnd type="none" w="med" len="med"/>
          </a:ln>
        </p:spPr>
      </p:cxnSp>
      <p:sp>
        <p:nvSpPr>
          <p:cNvPr id="321" name="Google Shape;321;p26"/>
          <p:cNvSpPr txBox="1"/>
          <p:nvPr/>
        </p:nvSpPr>
        <p:spPr>
          <a:xfrm>
            <a:off x="38124" y="92025"/>
            <a:ext cx="924599"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dk1"/>
                </a:solidFill>
                <a:highlight>
                  <a:srgbClr val="9900FF"/>
                </a:highlight>
                <a:latin typeface="Lato"/>
                <a:ea typeface="Lato"/>
                <a:cs typeface="Lato"/>
                <a:sym typeface="Lato"/>
              </a:rPr>
              <a:t>AARON</a:t>
            </a:r>
            <a:endParaRPr dirty="0">
              <a:solidFill>
                <a:schemeClr val="dk1"/>
              </a:solidFill>
              <a:highlight>
                <a:srgbClr val="9900FF"/>
              </a:highlight>
              <a:latin typeface="Lato"/>
              <a:ea typeface="Lato"/>
              <a:cs typeface="Lato"/>
              <a:sym typeface="Lato"/>
            </a:endParaRPr>
          </a:p>
        </p:txBody>
      </p:sp>
      <p:sp>
        <p:nvSpPr>
          <p:cNvPr id="322" name="Google Shape;322;p26"/>
          <p:cNvSpPr txBox="1"/>
          <p:nvPr/>
        </p:nvSpPr>
        <p:spPr>
          <a:xfrm>
            <a:off x="8237363" y="2130600"/>
            <a:ext cx="81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highlight>
                  <a:srgbClr val="00FFFF"/>
                </a:highlight>
                <a:latin typeface="Lato"/>
                <a:ea typeface="Lato"/>
                <a:cs typeface="Lato"/>
                <a:sym typeface="Lato"/>
              </a:rPr>
              <a:t>ATHUL</a:t>
            </a:r>
            <a:endParaRPr>
              <a:solidFill>
                <a:schemeClr val="dk1"/>
              </a:solidFill>
              <a:highlight>
                <a:srgbClr val="00FFFF"/>
              </a:highlight>
              <a:latin typeface="Lato"/>
              <a:ea typeface="Lato"/>
              <a:cs typeface="Lato"/>
              <a:sym typeface="Lato"/>
            </a:endParaRPr>
          </a:p>
        </p:txBody>
      </p:sp>
      <p:sp>
        <p:nvSpPr>
          <p:cNvPr id="323" name="Google Shape;323;p26"/>
          <p:cNvSpPr txBox="1"/>
          <p:nvPr/>
        </p:nvSpPr>
        <p:spPr>
          <a:xfrm>
            <a:off x="38124" y="4592225"/>
            <a:ext cx="1016439"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dk1"/>
                </a:solidFill>
                <a:highlight>
                  <a:srgbClr val="00FF00"/>
                </a:highlight>
                <a:latin typeface="Lato"/>
                <a:ea typeface="Lato"/>
                <a:cs typeface="Lato"/>
                <a:sym typeface="Lato"/>
              </a:rPr>
              <a:t>VAIBHAV</a:t>
            </a:r>
            <a:endParaRPr dirty="0">
              <a:solidFill>
                <a:schemeClr val="dk1"/>
              </a:solidFill>
              <a:highlight>
                <a:srgbClr val="00FF00"/>
              </a:highlight>
              <a:latin typeface="Lato"/>
              <a:ea typeface="Lato"/>
              <a:cs typeface="Lato"/>
              <a:sym typeface="Lato"/>
            </a:endParaRPr>
          </a:p>
        </p:txBody>
      </p:sp>
      <p:sp>
        <p:nvSpPr>
          <p:cNvPr id="324" name="Google Shape;324;p26"/>
          <p:cNvSpPr txBox="1"/>
          <p:nvPr/>
        </p:nvSpPr>
        <p:spPr>
          <a:xfrm>
            <a:off x="8242950" y="4629425"/>
            <a:ext cx="81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highlight>
                  <a:srgbClr val="FF0000"/>
                </a:highlight>
                <a:latin typeface="Lato"/>
                <a:ea typeface="Lato"/>
                <a:cs typeface="Lato"/>
                <a:sym typeface="Lato"/>
              </a:rPr>
              <a:t>AYAN</a:t>
            </a:r>
            <a:endParaRPr>
              <a:solidFill>
                <a:schemeClr val="dk1"/>
              </a:solidFill>
              <a:highlight>
                <a:srgbClr val="FF0000"/>
              </a:highlight>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8"/>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4" name="Google Shape;204;p18"/>
          <p:cNvSpPr txBox="1">
            <a:spLocks noGrp="1"/>
          </p:cNvSpPr>
          <p:nvPr>
            <p:ph type="ctrTitle" idx="4294967295"/>
          </p:nvPr>
        </p:nvSpPr>
        <p:spPr>
          <a:xfrm>
            <a:off x="1246800" y="1765200"/>
            <a:ext cx="6650400" cy="1613100"/>
          </a:xfrm>
          <a:prstGeom prst="rect">
            <a:avLst/>
          </a:prstGeom>
          <a:solidFill>
            <a:srgbClr val="250C23">
              <a:alpha val="76470"/>
            </a:srgbClr>
          </a:solidFill>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4520" b="1" dirty="0"/>
              <a:t>Path Planning using Parallel Computing</a:t>
            </a:r>
            <a:endParaRPr sz="4520" b="1" dirty="0"/>
          </a:p>
        </p:txBody>
      </p:sp>
      <p:sp>
        <p:nvSpPr>
          <p:cNvPr id="205" name="Google Shape;205;p18"/>
          <p:cNvSpPr txBox="1">
            <a:spLocks noGrp="1"/>
          </p:cNvSpPr>
          <p:nvPr>
            <p:ph type="subTitle" idx="4294967295"/>
          </p:nvPr>
        </p:nvSpPr>
        <p:spPr>
          <a:xfrm>
            <a:off x="42450" y="4264775"/>
            <a:ext cx="3498600" cy="752100"/>
          </a:xfrm>
          <a:prstGeom prst="rect">
            <a:avLst/>
          </a:prstGeom>
          <a:solidFill>
            <a:srgbClr val="2D1111">
              <a:alpha val="86030"/>
            </a:srgbClr>
          </a:solidFill>
        </p:spPr>
        <p:txBody>
          <a:bodyPr spcFirstLastPara="1" wrap="square" lIns="91425" tIns="91425" rIns="91425" bIns="91425" anchor="t" anchorCtr="0">
            <a:normAutofit fontScale="92500" lnSpcReduction="10000"/>
          </a:bodyPr>
          <a:lstStyle/>
          <a:p>
            <a:pPr marL="0" lvl="0" indent="0" algn="l" rtl="0">
              <a:lnSpc>
                <a:spcPct val="115000"/>
              </a:lnSpc>
              <a:spcBef>
                <a:spcPts val="0"/>
              </a:spcBef>
              <a:spcAft>
                <a:spcPts val="1600"/>
              </a:spcAft>
              <a:buNone/>
            </a:pPr>
            <a:r>
              <a:rPr lang="en-GB"/>
              <a:t>High Performance Scientific Computing (ME 766)</a:t>
            </a:r>
            <a:br>
              <a:rPr lang="en-GB"/>
            </a:br>
            <a:r>
              <a:rPr lang="en-GB"/>
              <a:t>Prof Shivasubramanian Gopalakrishnan</a:t>
            </a:r>
            <a:br>
              <a:rPr lang="en-GB"/>
            </a:br>
            <a:r>
              <a:rPr lang="en-GB"/>
              <a:t>Spring 2021</a:t>
            </a:r>
            <a:endParaRPr/>
          </a:p>
        </p:txBody>
      </p:sp>
      <p:sp>
        <p:nvSpPr>
          <p:cNvPr id="206" name="Google Shape;206;p18"/>
          <p:cNvSpPr txBox="1"/>
          <p:nvPr/>
        </p:nvSpPr>
        <p:spPr>
          <a:xfrm>
            <a:off x="7476825" y="4142275"/>
            <a:ext cx="1503000" cy="923400"/>
          </a:xfrm>
          <a:prstGeom prst="rect">
            <a:avLst/>
          </a:prstGeom>
          <a:solidFill>
            <a:srgbClr val="2D1111">
              <a:alpha val="86030"/>
            </a:srgbClr>
          </a:solid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GB" sz="1200">
                <a:solidFill>
                  <a:schemeClr val="lt1"/>
                </a:solidFill>
                <a:latin typeface="Lato"/>
                <a:ea typeface="Lato"/>
                <a:cs typeface="Lato"/>
                <a:sym typeface="Lato"/>
              </a:rPr>
              <a:t>Aaron John Sabu</a:t>
            </a:r>
            <a:endParaRPr sz="1200">
              <a:solidFill>
                <a:schemeClr val="lt1"/>
              </a:solidFill>
              <a:latin typeface="Lato"/>
              <a:ea typeface="Lato"/>
              <a:cs typeface="Lato"/>
              <a:sym typeface="Lato"/>
            </a:endParaRPr>
          </a:p>
          <a:p>
            <a:pPr marL="0" lvl="0" indent="0" algn="ctr" rtl="0">
              <a:spcBef>
                <a:spcPts val="0"/>
              </a:spcBef>
              <a:spcAft>
                <a:spcPts val="0"/>
              </a:spcAft>
              <a:buNone/>
            </a:pPr>
            <a:r>
              <a:rPr lang="en-GB" sz="1200">
                <a:solidFill>
                  <a:schemeClr val="lt1"/>
                </a:solidFill>
                <a:latin typeface="Lato"/>
                <a:ea typeface="Lato"/>
                <a:cs typeface="Lato"/>
                <a:sym typeface="Lato"/>
              </a:rPr>
              <a:t>Athul C D</a:t>
            </a:r>
            <a:endParaRPr sz="1200">
              <a:solidFill>
                <a:schemeClr val="lt1"/>
              </a:solidFill>
              <a:latin typeface="Lato"/>
              <a:ea typeface="Lato"/>
              <a:cs typeface="Lato"/>
              <a:sym typeface="Lato"/>
            </a:endParaRPr>
          </a:p>
          <a:p>
            <a:pPr marL="0" lvl="0" indent="0" algn="ctr" rtl="0">
              <a:spcBef>
                <a:spcPts val="0"/>
              </a:spcBef>
              <a:spcAft>
                <a:spcPts val="0"/>
              </a:spcAft>
              <a:buNone/>
            </a:pPr>
            <a:r>
              <a:rPr lang="en-GB" sz="1200">
                <a:solidFill>
                  <a:schemeClr val="lt1"/>
                </a:solidFill>
                <a:latin typeface="Lato"/>
                <a:ea typeface="Lato"/>
                <a:cs typeface="Lato"/>
                <a:sym typeface="Lato"/>
              </a:rPr>
              <a:t>Ayan Sharma</a:t>
            </a:r>
            <a:endParaRPr sz="1200">
              <a:solidFill>
                <a:schemeClr val="lt1"/>
              </a:solidFill>
              <a:latin typeface="Lato"/>
              <a:ea typeface="Lato"/>
              <a:cs typeface="Lato"/>
              <a:sym typeface="Lato"/>
            </a:endParaRPr>
          </a:p>
          <a:p>
            <a:pPr marL="0" lvl="0" indent="0" algn="ctr" rtl="0">
              <a:spcBef>
                <a:spcPts val="0"/>
              </a:spcBef>
              <a:spcAft>
                <a:spcPts val="0"/>
              </a:spcAft>
              <a:buNone/>
            </a:pPr>
            <a:r>
              <a:rPr lang="en-GB" sz="1200">
                <a:solidFill>
                  <a:schemeClr val="lt1"/>
                </a:solidFill>
                <a:latin typeface="Lato"/>
                <a:ea typeface="Lato"/>
                <a:cs typeface="Lato"/>
                <a:sym typeface="Lato"/>
              </a:rPr>
              <a:t>Vaibhav Malviya </a:t>
            </a:r>
            <a:endParaRPr sz="1200">
              <a:solidFill>
                <a:schemeClr val="lt1"/>
              </a:solidFill>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0"/>
        <p:cNvGrpSpPr/>
        <p:nvPr/>
      </p:nvGrpSpPr>
      <p:grpSpPr>
        <a:xfrm>
          <a:off x="0" y="0"/>
          <a:ext cx="0" cy="0"/>
          <a:chOff x="0" y="0"/>
          <a:chExt cx="0" cy="0"/>
        </a:xfrm>
      </p:grpSpPr>
      <p:sp>
        <p:nvSpPr>
          <p:cNvPr id="211" name="Google Shape;211;p19"/>
          <p:cNvSpPr txBox="1">
            <a:spLocks noGrp="1"/>
          </p:cNvSpPr>
          <p:nvPr>
            <p:ph type="title" idx="4294967295"/>
          </p:nvPr>
        </p:nvSpPr>
        <p:spPr>
          <a:xfrm>
            <a:off x="1068900" y="393750"/>
            <a:ext cx="2093700" cy="639300"/>
          </a:xfrm>
          <a:prstGeom prst="rect">
            <a:avLst/>
          </a:prstGeom>
          <a:solidFill>
            <a:srgbClr val="15112D">
              <a:alpha val="78210"/>
            </a:srgbClr>
          </a:solidFill>
        </p:spPr>
        <p:txBody>
          <a:bodyPr spcFirstLastPara="1" wrap="square" lIns="91425" tIns="91425" rIns="91425" bIns="91425" anchor="t" anchorCtr="0">
            <a:normAutofit/>
          </a:bodyPr>
          <a:lstStyle/>
          <a:p>
            <a:pPr marL="0" lvl="0" indent="0" algn="l" rtl="0">
              <a:spcBef>
                <a:spcPts val="0"/>
              </a:spcBef>
              <a:spcAft>
                <a:spcPts val="0"/>
              </a:spcAft>
              <a:buNone/>
            </a:pPr>
            <a:r>
              <a:rPr lang="en-GB"/>
              <a:t>Our Goals</a:t>
            </a:r>
            <a:endParaRPr/>
          </a:p>
        </p:txBody>
      </p:sp>
      <p:sp>
        <p:nvSpPr>
          <p:cNvPr id="212" name="Google Shape;212;p19"/>
          <p:cNvSpPr txBox="1"/>
          <p:nvPr/>
        </p:nvSpPr>
        <p:spPr>
          <a:xfrm>
            <a:off x="248250" y="1123148"/>
            <a:ext cx="732900" cy="546900"/>
          </a:xfrm>
          <a:prstGeom prst="rect">
            <a:avLst/>
          </a:prstGeom>
          <a:solidFill>
            <a:srgbClr val="250C23">
              <a:alpha val="7647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sz="1300">
              <a:solidFill>
                <a:srgbClr val="FFFFFF"/>
              </a:solidFill>
            </a:endParaRPr>
          </a:p>
        </p:txBody>
      </p:sp>
      <p:sp>
        <p:nvSpPr>
          <p:cNvPr id="213" name="Google Shape;213;p19"/>
          <p:cNvSpPr txBox="1">
            <a:spLocks noGrp="1"/>
          </p:cNvSpPr>
          <p:nvPr>
            <p:ph type="body" idx="4294967295"/>
          </p:nvPr>
        </p:nvSpPr>
        <p:spPr>
          <a:xfrm>
            <a:off x="981150" y="1123175"/>
            <a:ext cx="5051700" cy="808800"/>
          </a:xfrm>
          <a:prstGeom prst="rect">
            <a:avLst/>
          </a:prstGeom>
          <a:solidFill>
            <a:srgbClr val="250C23">
              <a:alpha val="76470"/>
            </a:srgbClr>
          </a:solidFill>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GB">
                <a:solidFill>
                  <a:srgbClr val="FFFFFF"/>
                </a:solidFill>
              </a:rPr>
              <a:t>Implement path planning techniques for a roadmap-based problem </a:t>
            </a:r>
            <a:r>
              <a:rPr lang="en-GB"/>
              <a:t>from one point (node) to another using algorithms such as Dijkstra’s algorithm, Bellman-Ford algorithm, and Floyd-Warshall algorithm</a:t>
            </a:r>
            <a:endParaRPr>
              <a:solidFill>
                <a:srgbClr val="FFFFFF"/>
              </a:solidFill>
            </a:endParaRPr>
          </a:p>
        </p:txBody>
      </p:sp>
      <p:sp>
        <p:nvSpPr>
          <p:cNvPr id="214" name="Google Shape;214;p19"/>
          <p:cNvSpPr txBox="1"/>
          <p:nvPr/>
        </p:nvSpPr>
        <p:spPr>
          <a:xfrm>
            <a:off x="248250" y="2168939"/>
            <a:ext cx="732900" cy="546900"/>
          </a:xfrm>
          <a:prstGeom prst="rect">
            <a:avLst/>
          </a:prstGeom>
          <a:solidFill>
            <a:srgbClr val="250C23">
              <a:alpha val="7647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15" name="Google Shape;215;p19"/>
          <p:cNvSpPr txBox="1">
            <a:spLocks noGrp="1"/>
          </p:cNvSpPr>
          <p:nvPr>
            <p:ph type="body" idx="4294967295"/>
          </p:nvPr>
        </p:nvSpPr>
        <p:spPr>
          <a:xfrm>
            <a:off x="981150" y="2169001"/>
            <a:ext cx="5051700" cy="588900"/>
          </a:xfrm>
          <a:prstGeom prst="rect">
            <a:avLst/>
          </a:prstGeom>
          <a:solidFill>
            <a:srgbClr val="250C23">
              <a:alpha val="76470"/>
            </a:srgbClr>
          </a:solidFill>
        </p:spPr>
        <p:txBody>
          <a:bodyPr spcFirstLastPara="1" wrap="square" lIns="91425" tIns="91425" rIns="91425" bIns="91425" anchor="t" anchorCtr="0">
            <a:normAutofit lnSpcReduction="20000"/>
          </a:bodyPr>
          <a:lstStyle/>
          <a:p>
            <a:pPr marL="0" marR="0" lvl="0" indent="0" algn="l" rtl="0">
              <a:lnSpc>
                <a:spcPct val="115000"/>
              </a:lnSpc>
              <a:spcBef>
                <a:spcPts val="0"/>
              </a:spcBef>
              <a:spcAft>
                <a:spcPts val="1200"/>
              </a:spcAft>
              <a:buNone/>
            </a:pPr>
            <a:r>
              <a:rPr lang="en-GB"/>
              <a:t>Incorporate shared memory parallel computing elements into the program using the implementation of OpenMP at suitable locations</a:t>
            </a:r>
            <a:endParaRPr/>
          </a:p>
        </p:txBody>
      </p:sp>
      <p:sp>
        <p:nvSpPr>
          <p:cNvPr id="216" name="Google Shape;216;p19"/>
          <p:cNvSpPr txBox="1"/>
          <p:nvPr/>
        </p:nvSpPr>
        <p:spPr>
          <a:xfrm>
            <a:off x="248250" y="2952848"/>
            <a:ext cx="732900" cy="546900"/>
          </a:xfrm>
          <a:prstGeom prst="rect">
            <a:avLst/>
          </a:prstGeom>
          <a:solidFill>
            <a:srgbClr val="250C23">
              <a:alpha val="7647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17" name="Google Shape;217;p19"/>
          <p:cNvSpPr txBox="1">
            <a:spLocks noGrp="1"/>
          </p:cNvSpPr>
          <p:nvPr>
            <p:ph type="body" idx="4294967295"/>
          </p:nvPr>
        </p:nvSpPr>
        <p:spPr>
          <a:xfrm>
            <a:off x="981150" y="2952875"/>
            <a:ext cx="5051700" cy="588900"/>
          </a:xfrm>
          <a:prstGeom prst="rect">
            <a:avLst/>
          </a:prstGeom>
          <a:solidFill>
            <a:srgbClr val="250C23">
              <a:alpha val="76470"/>
            </a:srgbClr>
          </a:solidFill>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GB">
                <a:solidFill>
                  <a:srgbClr val="FFFFFF"/>
                </a:solidFill>
              </a:rPr>
              <a:t>Compare the performance of the algorithms with each other along with their respective implementations on OpenMP and CUDA</a:t>
            </a:r>
            <a:endParaRPr>
              <a:solidFill>
                <a:srgbClr val="FFFFFF"/>
              </a:solidFill>
            </a:endParaRPr>
          </a:p>
        </p:txBody>
      </p:sp>
      <p:pic>
        <p:nvPicPr>
          <p:cNvPr id="218" name="Google Shape;218;p19"/>
          <p:cNvPicPr preferRelativeResize="0"/>
          <p:nvPr/>
        </p:nvPicPr>
        <p:blipFill>
          <a:blip r:embed="rId4">
            <a:alphaModFix/>
          </a:blip>
          <a:stretch>
            <a:fillRect/>
          </a:stretch>
        </p:blipFill>
        <p:spPr>
          <a:xfrm>
            <a:off x="6070325" y="2428200"/>
            <a:ext cx="3041398" cy="2160351"/>
          </a:xfrm>
          <a:prstGeom prst="rect">
            <a:avLst/>
          </a:prstGeom>
          <a:noFill/>
          <a:ln>
            <a:noFill/>
          </a:ln>
        </p:spPr>
      </p:pic>
      <p:sp>
        <p:nvSpPr>
          <p:cNvPr id="219" name="Google Shape;219;p19"/>
          <p:cNvSpPr txBox="1"/>
          <p:nvPr/>
        </p:nvSpPr>
        <p:spPr>
          <a:xfrm>
            <a:off x="6070325" y="1381500"/>
            <a:ext cx="3041400" cy="1015800"/>
          </a:xfrm>
          <a:prstGeom prst="rect">
            <a:avLst/>
          </a:prstGeom>
          <a:solidFill>
            <a:srgbClr val="15112D">
              <a:alpha val="78210"/>
            </a:srgb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a:solidFill>
                  <a:schemeClr val="lt1"/>
                </a:solidFill>
                <a:latin typeface="Montserrat"/>
                <a:ea typeface="Montserrat"/>
                <a:cs typeface="Montserrat"/>
                <a:sym typeface="Montserrat"/>
              </a:rPr>
              <a:t>New York State Roadmap...</a:t>
            </a:r>
            <a:endParaRPr sz="1300"/>
          </a:p>
        </p:txBody>
      </p:sp>
      <p:sp>
        <p:nvSpPr>
          <p:cNvPr id="220" name="Google Shape;220;p19"/>
          <p:cNvSpPr txBox="1"/>
          <p:nvPr/>
        </p:nvSpPr>
        <p:spPr>
          <a:xfrm>
            <a:off x="4495800" y="4346350"/>
            <a:ext cx="1500000" cy="681000"/>
          </a:xfrm>
          <a:prstGeom prst="rect">
            <a:avLst/>
          </a:prstGeom>
          <a:solidFill>
            <a:srgbClr val="250C23">
              <a:alpha val="76470"/>
            </a:srgbClr>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500">
                <a:solidFill>
                  <a:schemeClr val="lt1"/>
                </a:solidFill>
                <a:latin typeface="Lato"/>
                <a:ea typeface="Lato"/>
                <a:cs typeface="Lato"/>
                <a:sym typeface="Lato"/>
              </a:rPr>
              <a:t>264346 nodes</a:t>
            </a:r>
            <a:br>
              <a:rPr lang="en-GB" sz="1500">
                <a:solidFill>
                  <a:schemeClr val="lt1"/>
                </a:solidFill>
                <a:latin typeface="Lato"/>
                <a:ea typeface="Lato"/>
                <a:cs typeface="Lato"/>
                <a:sym typeface="Lato"/>
              </a:rPr>
            </a:br>
            <a:r>
              <a:rPr lang="en-GB" sz="1500">
                <a:solidFill>
                  <a:schemeClr val="lt1"/>
                </a:solidFill>
                <a:latin typeface="Lato"/>
                <a:ea typeface="Lato"/>
                <a:cs typeface="Lato"/>
                <a:sym typeface="Lato"/>
              </a:rPr>
              <a:t>733846 edges</a:t>
            </a:r>
            <a:endParaRPr/>
          </a:p>
        </p:txBody>
      </p:sp>
      <p:sp>
        <p:nvSpPr>
          <p:cNvPr id="221" name="Google Shape;221;p19"/>
          <p:cNvSpPr txBox="1"/>
          <p:nvPr/>
        </p:nvSpPr>
        <p:spPr>
          <a:xfrm>
            <a:off x="6070325" y="4574950"/>
            <a:ext cx="3041400" cy="400200"/>
          </a:xfrm>
          <a:prstGeom prst="rect">
            <a:avLst/>
          </a:prstGeom>
          <a:solidFill>
            <a:srgbClr val="250C23">
              <a:alpha val="76470"/>
            </a:srgbClr>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a:solidFill>
                  <a:schemeClr val="lt1"/>
                </a:solidFill>
                <a:latin typeface="Courier New"/>
                <a:ea typeface="Courier New"/>
                <a:cs typeface="Courier New"/>
                <a:sym typeface="Courier New"/>
              </a:rPr>
              <a:t>a &lt;start&gt; &lt;end&gt; &lt;distance&gt;</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5"/>
        <p:cNvGrpSpPr/>
        <p:nvPr/>
      </p:nvGrpSpPr>
      <p:grpSpPr>
        <a:xfrm>
          <a:off x="0" y="0"/>
          <a:ext cx="0" cy="0"/>
          <a:chOff x="0" y="0"/>
          <a:chExt cx="0" cy="0"/>
        </a:xfrm>
      </p:grpSpPr>
      <p:sp>
        <p:nvSpPr>
          <p:cNvPr id="226" name="Google Shape;226;p20"/>
          <p:cNvSpPr txBox="1">
            <a:spLocks noGrp="1"/>
          </p:cNvSpPr>
          <p:nvPr>
            <p:ph type="title" idx="4294967295"/>
          </p:nvPr>
        </p:nvSpPr>
        <p:spPr>
          <a:xfrm>
            <a:off x="1068900" y="393750"/>
            <a:ext cx="4066500" cy="639300"/>
          </a:xfrm>
          <a:prstGeom prst="rect">
            <a:avLst/>
          </a:prstGeom>
          <a:solidFill>
            <a:srgbClr val="15112D">
              <a:alpha val="78210"/>
            </a:srgbClr>
          </a:solidFill>
        </p:spPr>
        <p:txBody>
          <a:bodyPr spcFirstLastPara="1" wrap="square" lIns="91425" tIns="91425" rIns="91425" bIns="91425" anchor="t" anchorCtr="0">
            <a:normAutofit/>
          </a:bodyPr>
          <a:lstStyle/>
          <a:p>
            <a:pPr marL="0" lvl="0" indent="0" algn="l" rtl="0">
              <a:spcBef>
                <a:spcPts val="0"/>
              </a:spcBef>
              <a:spcAft>
                <a:spcPts val="0"/>
              </a:spcAft>
              <a:buNone/>
            </a:pPr>
            <a:r>
              <a:rPr lang="en-GB"/>
              <a:t>The Serial Algorithms</a:t>
            </a:r>
            <a:endParaRPr/>
          </a:p>
        </p:txBody>
      </p:sp>
      <p:sp>
        <p:nvSpPr>
          <p:cNvPr id="227" name="Google Shape;227;p20"/>
          <p:cNvSpPr txBox="1">
            <a:spLocks noGrp="1"/>
          </p:cNvSpPr>
          <p:nvPr>
            <p:ph type="body" idx="4294967295"/>
          </p:nvPr>
        </p:nvSpPr>
        <p:spPr>
          <a:xfrm>
            <a:off x="272025" y="1739101"/>
            <a:ext cx="2439900" cy="1072800"/>
          </a:xfrm>
          <a:prstGeom prst="rect">
            <a:avLst/>
          </a:prstGeom>
          <a:solidFill>
            <a:srgbClr val="250C23">
              <a:alpha val="76470"/>
            </a:srgbClr>
          </a:solidFill>
        </p:spPr>
        <p:txBody>
          <a:bodyPr spcFirstLastPara="1" wrap="square" lIns="91425" tIns="91425" rIns="91425" bIns="91425" anchor="t" anchorCtr="0">
            <a:normAutofit/>
          </a:bodyPr>
          <a:lstStyle/>
          <a:p>
            <a:pPr marL="457200" lvl="0" indent="-311150" algn="l" rtl="0">
              <a:spcBef>
                <a:spcPts val="0"/>
              </a:spcBef>
              <a:spcAft>
                <a:spcPts val="0"/>
              </a:spcAft>
              <a:buClr>
                <a:srgbClr val="FFFFFF"/>
              </a:buClr>
              <a:buSzPts val="1300"/>
              <a:buChar char="❖"/>
            </a:pPr>
            <a:r>
              <a:rPr lang="en-GB">
                <a:solidFill>
                  <a:srgbClr val="FFFFFF"/>
                </a:solidFill>
              </a:rPr>
              <a:t>Greedy Algorithm</a:t>
            </a:r>
            <a:endParaRPr>
              <a:solidFill>
                <a:srgbClr val="FFFFFF"/>
              </a:solidFill>
            </a:endParaRPr>
          </a:p>
          <a:p>
            <a:pPr marL="457200" lvl="0" indent="-311150" algn="l" rtl="0">
              <a:spcBef>
                <a:spcPts val="0"/>
              </a:spcBef>
              <a:spcAft>
                <a:spcPts val="0"/>
              </a:spcAft>
              <a:buClr>
                <a:srgbClr val="FFFFFF"/>
              </a:buClr>
              <a:buSzPts val="1300"/>
              <a:buChar char="❖"/>
            </a:pPr>
            <a:r>
              <a:rPr lang="en-GB">
                <a:solidFill>
                  <a:srgbClr val="FFFFFF"/>
                </a:solidFill>
              </a:rPr>
              <a:t>Select  node with min distance and relax the connected edges</a:t>
            </a:r>
            <a:endParaRPr>
              <a:solidFill>
                <a:srgbClr val="FFFFFF"/>
              </a:solidFill>
            </a:endParaRPr>
          </a:p>
        </p:txBody>
      </p:sp>
      <p:sp>
        <p:nvSpPr>
          <p:cNvPr id="228" name="Google Shape;228;p20"/>
          <p:cNvSpPr txBox="1">
            <a:spLocks noGrp="1"/>
          </p:cNvSpPr>
          <p:nvPr>
            <p:ph type="body" idx="4294967295"/>
          </p:nvPr>
        </p:nvSpPr>
        <p:spPr>
          <a:xfrm>
            <a:off x="272025" y="1268163"/>
            <a:ext cx="2439900" cy="471000"/>
          </a:xfrm>
          <a:prstGeom prst="rect">
            <a:avLst/>
          </a:prstGeom>
          <a:solidFill>
            <a:srgbClr val="144D1D">
              <a:alpha val="76470"/>
            </a:srgbClr>
          </a:solidFill>
        </p:spPr>
        <p:txBody>
          <a:bodyPr spcFirstLastPara="1" wrap="square" lIns="91425" tIns="91425" rIns="91425" bIns="91425" anchor="t" anchorCtr="0">
            <a:normAutofit/>
          </a:bodyPr>
          <a:lstStyle/>
          <a:p>
            <a:pPr marL="0" lvl="0" indent="0" algn="ctr" rtl="0">
              <a:spcBef>
                <a:spcPts val="0"/>
              </a:spcBef>
              <a:spcAft>
                <a:spcPts val="1200"/>
              </a:spcAft>
              <a:buNone/>
            </a:pPr>
            <a:r>
              <a:rPr lang="en-GB" sz="1700">
                <a:solidFill>
                  <a:srgbClr val="FFFFFF"/>
                </a:solidFill>
              </a:rPr>
              <a:t>Dijkstra’s Algorithm</a:t>
            </a:r>
            <a:endParaRPr sz="1700">
              <a:solidFill>
                <a:srgbClr val="FFFFFF"/>
              </a:solidFill>
            </a:endParaRPr>
          </a:p>
        </p:txBody>
      </p:sp>
      <p:sp>
        <p:nvSpPr>
          <p:cNvPr id="229" name="Google Shape;229;p20"/>
          <p:cNvSpPr txBox="1">
            <a:spLocks noGrp="1"/>
          </p:cNvSpPr>
          <p:nvPr>
            <p:ph type="body" idx="4294967295"/>
          </p:nvPr>
        </p:nvSpPr>
        <p:spPr>
          <a:xfrm>
            <a:off x="3021900" y="1739102"/>
            <a:ext cx="2878200" cy="1072800"/>
          </a:xfrm>
          <a:prstGeom prst="rect">
            <a:avLst/>
          </a:prstGeom>
          <a:solidFill>
            <a:srgbClr val="250C23">
              <a:alpha val="76470"/>
            </a:srgbClr>
          </a:solidFill>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Relaxes all the edges V-1 times</a:t>
            </a:r>
            <a:endParaRPr/>
          </a:p>
          <a:p>
            <a:pPr marL="457200" lvl="0" indent="-311150" algn="l" rtl="0">
              <a:spcBef>
                <a:spcPts val="0"/>
              </a:spcBef>
              <a:spcAft>
                <a:spcPts val="0"/>
              </a:spcAft>
              <a:buSzPts val="1300"/>
              <a:buChar char="❖"/>
            </a:pPr>
            <a:r>
              <a:rPr lang="en-GB"/>
              <a:t>Check for negative weight cycles in the end</a:t>
            </a:r>
            <a:endParaRPr/>
          </a:p>
        </p:txBody>
      </p:sp>
      <p:sp>
        <p:nvSpPr>
          <p:cNvPr id="230" name="Google Shape;230;p20"/>
          <p:cNvSpPr txBox="1">
            <a:spLocks noGrp="1"/>
          </p:cNvSpPr>
          <p:nvPr>
            <p:ph type="body" idx="4294967295"/>
          </p:nvPr>
        </p:nvSpPr>
        <p:spPr>
          <a:xfrm>
            <a:off x="3021900" y="1268163"/>
            <a:ext cx="2878200" cy="471000"/>
          </a:xfrm>
          <a:prstGeom prst="rect">
            <a:avLst/>
          </a:prstGeom>
          <a:solidFill>
            <a:srgbClr val="144D1D">
              <a:alpha val="76470"/>
            </a:srgbClr>
          </a:solidFill>
        </p:spPr>
        <p:txBody>
          <a:bodyPr spcFirstLastPara="1" wrap="square" lIns="91425" tIns="91425" rIns="91425" bIns="91425" anchor="t" anchorCtr="0">
            <a:normAutofit/>
          </a:bodyPr>
          <a:lstStyle/>
          <a:p>
            <a:pPr marL="0" lvl="0" indent="0" algn="ctr" rtl="0">
              <a:spcBef>
                <a:spcPts val="0"/>
              </a:spcBef>
              <a:spcAft>
                <a:spcPts val="1200"/>
              </a:spcAft>
              <a:buNone/>
            </a:pPr>
            <a:r>
              <a:rPr lang="en-GB" sz="1700">
                <a:solidFill>
                  <a:srgbClr val="FFFFFF"/>
                </a:solidFill>
              </a:rPr>
              <a:t>Bellman-Ford Algorithm</a:t>
            </a:r>
            <a:endParaRPr sz="1700">
              <a:solidFill>
                <a:srgbClr val="FFFFFF"/>
              </a:solidFill>
            </a:endParaRPr>
          </a:p>
        </p:txBody>
      </p:sp>
      <p:sp>
        <p:nvSpPr>
          <p:cNvPr id="231" name="Google Shape;231;p20"/>
          <p:cNvSpPr txBox="1">
            <a:spLocks noGrp="1"/>
          </p:cNvSpPr>
          <p:nvPr>
            <p:ph type="body" idx="4294967295"/>
          </p:nvPr>
        </p:nvSpPr>
        <p:spPr>
          <a:xfrm>
            <a:off x="6210075" y="1756952"/>
            <a:ext cx="2661900" cy="1072800"/>
          </a:xfrm>
          <a:prstGeom prst="rect">
            <a:avLst/>
          </a:prstGeom>
          <a:solidFill>
            <a:srgbClr val="250C23">
              <a:alpha val="76470"/>
            </a:srgbClr>
          </a:solidFill>
        </p:spPr>
        <p:txBody>
          <a:bodyPr spcFirstLastPara="1" wrap="square" lIns="91425" tIns="91425" rIns="91425" bIns="91425" anchor="t" anchorCtr="0">
            <a:normAutofit fontScale="92500"/>
          </a:bodyPr>
          <a:lstStyle/>
          <a:p>
            <a:pPr marL="457200" lvl="0" indent="-304958" algn="l" rtl="0">
              <a:spcBef>
                <a:spcPts val="0"/>
              </a:spcBef>
              <a:spcAft>
                <a:spcPts val="0"/>
              </a:spcAft>
              <a:buSzPct val="100000"/>
              <a:buChar char="❖"/>
            </a:pPr>
            <a:r>
              <a:rPr lang="en-GB"/>
              <a:t>Dynamic programming</a:t>
            </a:r>
            <a:endParaRPr/>
          </a:p>
          <a:p>
            <a:pPr marL="457200" lvl="0" indent="-304958" algn="l" rtl="0">
              <a:spcBef>
                <a:spcPts val="0"/>
              </a:spcBef>
              <a:spcAft>
                <a:spcPts val="0"/>
              </a:spcAft>
              <a:buSzPct val="100000"/>
              <a:buChar char="❖"/>
            </a:pPr>
            <a:r>
              <a:rPr lang="en-GB"/>
              <a:t>Shortest path in a directed weighted graph with positive or negative edge weights</a:t>
            </a:r>
            <a:endParaRPr/>
          </a:p>
        </p:txBody>
      </p:sp>
      <p:sp>
        <p:nvSpPr>
          <p:cNvPr id="232" name="Google Shape;232;p20"/>
          <p:cNvSpPr txBox="1">
            <a:spLocks noGrp="1"/>
          </p:cNvSpPr>
          <p:nvPr>
            <p:ph type="body" idx="4294967295"/>
          </p:nvPr>
        </p:nvSpPr>
        <p:spPr>
          <a:xfrm>
            <a:off x="6210075" y="1268188"/>
            <a:ext cx="2661900" cy="471000"/>
          </a:xfrm>
          <a:prstGeom prst="rect">
            <a:avLst/>
          </a:prstGeom>
          <a:solidFill>
            <a:srgbClr val="144D1D">
              <a:alpha val="76470"/>
            </a:srgbClr>
          </a:solidFill>
        </p:spPr>
        <p:txBody>
          <a:bodyPr spcFirstLastPara="1" wrap="square" lIns="91425" tIns="91425" rIns="91425" bIns="91425" anchor="t" anchorCtr="0">
            <a:noAutofit/>
          </a:bodyPr>
          <a:lstStyle/>
          <a:p>
            <a:pPr marL="0" lvl="0" indent="0" algn="ctr" rtl="0">
              <a:spcBef>
                <a:spcPts val="0"/>
              </a:spcBef>
              <a:spcAft>
                <a:spcPts val="1200"/>
              </a:spcAft>
              <a:buSzPts val="1018"/>
              <a:buNone/>
            </a:pPr>
            <a:r>
              <a:rPr lang="en-GB" sz="1700">
                <a:solidFill>
                  <a:srgbClr val="FFFFFF"/>
                </a:solidFill>
              </a:rPr>
              <a:t>Floyd-Warshall Algorithm</a:t>
            </a:r>
            <a:endParaRPr sz="1700">
              <a:solidFill>
                <a:srgbClr val="FFFFFF"/>
              </a:solidFill>
            </a:endParaRPr>
          </a:p>
        </p:txBody>
      </p:sp>
      <p:pic>
        <p:nvPicPr>
          <p:cNvPr id="233" name="Google Shape;233;p20"/>
          <p:cNvPicPr preferRelativeResize="0"/>
          <p:nvPr/>
        </p:nvPicPr>
        <p:blipFill>
          <a:blip r:embed="rId4">
            <a:alphaModFix/>
          </a:blip>
          <a:stretch>
            <a:fillRect/>
          </a:stretch>
        </p:blipFill>
        <p:spPr>
          <a:xfrm>
            <a:off x="2413075" y="2936902"/>
            <a:ext cx="4317850" cy="19459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pic>
        <p:nvPicPr>
          <p:cNvPr id="238" name="Google Shape;238;p21"/>
          <p:cNvPicPr preferRelativeResize="0"/>
          <p:nvPr/>
        </p:nvPicPr>
        <p:blipFill>
          <a:blip r:embed="rId4">
            <a:alphaModFix/>
          </a:blip>
          <a:stretch>
            <a:fillRect/>
          </a:stretch>
        </p:blipFill>
        <p:spPr>
          <a:xfrm>
            <a:off x="7970425" y="121400"/>
            <a:ext cx="989325" cy="1133400"/>
          </a:xfrm>
          <a:prstGeom prst="rect">
            <a:avLst/>
          </a:prstGeom>
          <a:noFill/>
          <a:ln>
            <a:noFill/>
          </a:ln>
        </p:spPr>
      </p:pic>
      <p:sp>
        <p:nvSpPr>
          <p:cNvPr id="239" name="Google Shape;239;p21"/>
          <p:cNvSpPr txBox="1">
            <a:spLocks noGrp="1"/>
          </p:cNvSpPr>
          <p:nvPr>
            <p:ph type="body" idx="1"/>
          </p:nvPr>
        </p:nvSpPr>
        <p:spPr>
          <a:xfrm>
            <a:off x="487975" y="1194575"/>
            <a:ext cx="3830400" cy="3786300"/>
          </a:xfrm>
          <a:prstGeom prst="rect">
            <a:avLst/>
          </a:prstGeom>
          <a:solidFill>
            <a:srgbClr val="250C23">
              <a:alpha val="76470"/>
            </a:srgbClr>
          </a:solidFill>
        </p:spPr>
        <p:txBody>
          <a:bodyPr spcFirstLastPara="1" wrap="square" lIns="91425" tIns="91425" rIns="91425" bIns="91425" anchor="t" anchorCtr="0">
            <a:normAutofit/>
          </a:bodyPr>
          <a:lstStyle/>
          <a:p>
            <a:pPr marL="457200" lvl="0" indent="-323850" algn="l" rtl="0">
              <a:spcBef>
                <a:spcPts val="0"/>
              </a:spcBef>
              <a:spcAft>
                <a:spcPts val="0"/>
              </a:spcAft>
              <a:buClr>
                <a:srgbClr val="FFFFFF"/>
              </a:buClr>
              <a:buSzPts val="1500"/>
              <a:buChar char="●"/>
            </a:pPr>
            <a:r>
              <a:rPr lang="en-GB" sz="1500">
                <a:solidFill>
                  <a:srgbClr val="FFFFFF"/>
                </a:solidFill>
              </a:rPr>
              <a:t>A very efficient serial implementation (using C++’s STL) of the algorithm just takes 3s to run on entire NY dataset.</a:t>
            </a:r>
            <a:endParaRPr sz="1500">
              <a:solidFill>
                <a:srgbClr val="FFFFFF"/>
              </a:solidFill>
            </a:endParaRPr>
          </a:p>
          <a:p>
            <a:pPr marL="457200" lvl="0" indent="-323850" algn="l" rtl="0">
              <a:spcBef>
                <a:spcPts val="0"/>
              </a:spcBef>
              <a:spcAft>
                <a:spcPts val="0"/>
              </a:spcAft>
              <a:buClr>
                <a:srgbClr val="FFFFFF"/>
              </a:buClr>
              <a:buSzPts val="1500"/>
              <a:buChar char="●"/>
            </a:pPr>
            <a:r>
              <a:rPr lang="en-GB" sz="1500"/>
              <a:t>We developed a parallelizable implementation of the algorithm by distributing vertices to different threads of OpenMP.</a:t>
            </a:r>
            <a:endParaRPr sz="1500"/>
          </a:p>
          <a:p>
            <a:pPr marL="457200" lvl="0" indent="-323850" algn="l" rtl="0">
              <a:spcBef>
                <a:spcPts val="0"/>
              </a:spcBef>
              <a:spcAft>
                <a:spcPts val="0"/>
              </a:spcAft>
              <a:buClr>
                <a:srgbClr val="FFFFFF"/>
              </a:buClr>
              <a:buSzPts val="1500"/>
              <a:buChar char="●"/>
            </a:pPr>
            <a:r>
              <a:rPr lang="en-GB" sz="1500"/>
              <a:t>Speed up: 1.97, 3.81, 5.68, 6.89 for 2, 4, 6, 8 threads </a:t>
            </a:r>
            <a:endParaRPr sz="1500"/>
          </a:p>
          <a:p>
            <a:pPr marL="457200" lvl="0" indent="-323850" algn="l" rtl="0">
              <a:spcBef>
                <a:spcPts val="0"/>
              </a:spcBef>
              <a:spcAft>
                <a:spcPts val="0"/>
              </a:spcAft>
              <a:buSzPts val="1500"/>
              <a:buChar char="●"/>
            </a:pPr>
            <a:r>
              <a:rPr lang="en-GB" sz="1500"/>
              <a:t>Parallel algorithm on NY dataset with 4,  8, and 16 threads took 1984, 1086, and 653.8sec respectively.</a:t>
            </a:r>
            <a:endParaRPr sz="1500"/>
          </a:p>
          <a:p>
            <a:pPr marL="457200" lvl="0" indent="-323850" algn="l" rtl="0">
              <a:spcBef>
                <a:spcPts val="0"/>
              </a:spcBef>
              <a:spcAft>
                <a:spcPts val="0"/>
              </a:spcAft>
              <a:buSzPts val="1500"/>
              <a:buChar char="●"/>
            </a:pPr>
            <a:r>
              <a:rPr lang="en-GB" sz="1500"/>
              <a:t>Complexity: O((V+E)logV)</a:t>
            </a:r>
            <a:endParaRPr sz="1500"/>
          </a:p>
        </p:txBody>
      </p:sp>
      <p:sp>
        <p:nvSpPr>
          <p:cNvPr id="240" name="Google Shape;240;p21"/>
          <p:cNvSpPr txBox="1">
            <a:spLocks noGrp="1"/>
          </p:cNvSpPr>
          <p:nvPr>
            <p:ph type="subTitle" idx="4294967295"/>
          </p:nvPr>
        </p:nvSpPr>
        <p:spPr>
          <a:xfrm>
            <a:off x="1297500" y="251000"/>
            <a:ext cx="3511200" cy="320700"/>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en-GB" sz="1000"/>
              <a:t>Algorithm 01</a:t>
            </a:r>
            <a:endParaRPr sz="1000"/>
          </a:p>
        </p:txBody>
      </p:sp>
      <p:sp>
        <p:nvSpPr>
          <p:cNvPr id="241" name="Google Shape;241;p21"/>
          <p:cNvSpPr txBox="1">
            <a:spLocks noGrp="1"/>
          </p:cNvSpPr>
          <p:nvPr>
            <p:ph type="title"/>
          </p:nvPr>
        </p:nvSpPr>
        <p:spPr>
          <a:xfrm>
            <a:off x="1297500" y="571700"/>
            <a:ext cx="3274500" cy="561300"/>
          </a:xfrm>
          <a:prstGeom prst="rect">
            <a:avLst/>
          </a:prstGeom>
          <a:solidFill>
            <a:srgbClr val="15112D">
              <a:alpha val="78210"/>
            </a:srgbClr>
          </a:solidFill>
        </p:spPr>
        <p:txBody>
          <a:bodyPr spcFirstLastPara="1" wrap="square" lIns="91425" tIns="91425" rIns="91425" bIns="91425" anchor="t" anchorCtr="0">
            <a:normAutofit/>
          </a:bodyPr>
          <a:lstStyle/>
          <a:p>
            <a:pPr marL="0" lvl="0" indent="0" algn="l" rtl="0">
              <a:lnSpc>
                <a:spcPct val="115000"/>
              </a:lnSpc>
              <a:spcBef>
                <a:spcPts val="0"/>
              </a:spcBef>
              <a:spcAft>
                <a:spcPts val="1600"/>
              </a:spcAft>
              <a:buNone/>
            </a:pPr>
            <a:r>
              <a:rPr lang="en-GB"/>
              <a:t>Dijkstra’s Algorithm</a:t>
            </a:r>
            <a:endParaRPr/>
          </a:p>
        </p:txBody>
      </p:sp>
      <p:pic>
        <p:nvPicPr>
          <p:cNvPr id="242" name="Google Shape;242;p21"/>
          <p:cNvPicPr preferRelativeResize="0"/>
          <p:nvPr/>
        </p:nvPicPr>
        <p:blipFill>
          <a:blip r:embed="rId5">
            <a:alphaModFix/>
          </a:blip>
          <a:stretch>
            <a:fillRect/>
          </a:stretch>
        </p:blipFill>
        <p:spPr>
          <a:xfrm>
            <a:off x="4812500" y="1133000"/>
            <a:ext cx="2663800" cy="1653225"/>
          </a:xfrm>
          <a:prstGeom prst="rect">
            <a:avLst/>
          </a:prstGeom>
          <a:noFill/>
          <a:ln>
            <a:noFill/>
          </a:ln>
        </p:spPr>
      </p:pic>
      <p:pic>
        <p:nvPicPr>
          <p:cNvPr id="243" name="Google Shape;243;p21"/>
          <p:cNvPicPr preferRelativeResize="0"/>
          <p:nvPr/>
        </p:nvPicPr>
        <p:blipFill>
          <a:blip r:embed="rId6">
            <a:alphaModFix/>
          </a:blip>
          <a:stretch>
            <a:fillRect/>
          </a:stretch>
        </p:blipFill>
        <p:spPr>
          <a:xfrm>
            <a:off x="4318375" y="2847800"/>
            <a:ext cx="2686805" cy="2016500"/>
          </a:xfrm>
          <a:prstGeom prst="rect">
            <a:avLst/>
          </a:prstGeom>
          <a:noFill/>
          <a:ln>
            <a:noFill/>
          </a:ln>
        </p:spPr>
      </p:pic>
      <p:pic>
        <p:nvPicPr>
          <p:cNvPr id="244" name="Google Shape;244;p21"/>
          <p:cNvPicPr preferRelativeResize="0"/>
          <p:nvPr/>
        </p:nvPicPr>
        <p:blipFill>
          <a:blip r:embed="rId7">
            <a:alphaModFix/>
          </a:blip>
          <a:stretch>
            <a:fillRect/>
          </a:stretch>
        </p:blipFill>
        <p:spPr>
          <a:xfrm>
            <a:off x="7005175" y="2847800"/>
            <a:ext cx="2045473" cy="2016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8"/>
        <p:cNvGrpSpPr/>
        <p:nvPr/>
      </p:nvGrpSpPr>
      <p:grpSpPr>
        <a:xfrm>
          <a:off x="0" y="0"/>
          <a:ext cx="0" cy="0"/>
          <a:chOff x="0" y="0"/>
          <a:chExt cx="0" cy="0"/>
        </a:xfrm>
      </p:grpSpPr>
      <p:sp>
        <p:nvSpPr>
          <p:cNvPr id="249" name="Google Shape;249;p22"/>
          <p:cNvSpPr txBox="1">
            <a:spLocks noGrp="1"/>
          </p:cNvSpPr>
          <p:nvPr>
            <p:ph type="body" idx="4294967295"/>
          </p:nvPr>
        </p:nvSpPr>
        <p:spPr>
          <a:xfrm>
            <a:off x="0" y="1170200"/>
            <a:ext cx="6235200" cy="1719600"/>
          </a:xfrm>
          <a:prstGeom prst="rect">
            <a:avLst/>
          </a:prstGeom>
          <a:solidFill>
            <a:srgbClr val="250C23">
              <a:alpha val="76470"/>
            </a:srgbClr>
          </a:solidFill>
        </p:spPr>
        <p:txBody>
          <a:bodyPr spcFirstLastPara="1" wrap="square" lIns="91425" tIns="91425" rIns="91425" bIns="91425" anchor="t" anchorCtr="0">
            <a:normAutofit lnSpcReduction="20000"/>
          </a:bodyPr>
          <a:lstStyle/>
          <a:p>
            <a:pPr marL="457200" lvl="0" indent="-323850" algn="l" rtl="0">
              <a:spcBef>
                <a:spcPts val="0"/>
              </a:spcBef>
              <a:spcAft>
                <a:spcPts val="0"/>
              </a:spcAft>
              <a:buClr>
                <a:srgbClr val="FFFFFF"/>
              </a:buClr>
              <a:buSzPts val="1500"/>
              <a:buChar char="●"/>
            </a:pPr>
            <a:r>
              <a:rPr lang="en-GB" sz="1500">
                <a:solidFill>
                  <a:srgbClr val="FFFFFF"/>
                </a:solidFill>
              </a:rPr>
              <a:t>Slower than Dijkstra’s </a:t>
            </a:r>
            <a:r>
              <a:rPr lang="en-GB" sz="1500"/>
              <a:t>algo</a:t>
            </a:r>
            <a:r>
              <a:rPr lang="en-GB" sz="1500">
                <a:solidFill>
                  <a:srgbClr val="FFFFFF"/>
                </a:solidFill>
              </a:rPr>
              <a:t>, but faster than Floyd-Warshall algo </a:t>
            </a:r>
            <a:r>
              <a:rPr lang="en-GB" sz="1400" b="1">
                <a:latin typeface="Montserrat"/>
                <a:ea typeface="Montserrat"/>
                <a:cs typeface="Montserrat"/>
                <a:sym typeface="Montserrat"/>
              </a:rPr>
              <a:t>O(VE)</a:t>
            </a:r>
            <a:endParaRPr sz="1500">
              <a:solidFill>
                <a:srgbClr val="FFFFFF"/>
              </a:solidFill>
            </a:endParaRPr>
          </a:p>
          <a:p>
            <a:pPr marL="457200" lvl="0" indent="-323850" algn="l" rtl="0">
              <a:spcBef>
                <a:spcPts val="0"/>
              </a:spcBef>
              <a:spcAft>
                <a:spcPts val="0"/>
              </a:spcAft>
              <a:buClr>
                <a:srgbClr val="FFFFFF"/>
              </a:buClr>
              <a:buSzPts val="1500"/>
              <a:buChar char="●"/>
            </a:pPr>
            <a:r>
              <a:rPr lang="en-GB" sz="1500">
                <a:solidFill>
                  <a:srgbClr val="FFFFFF"/>
                </a:solidFill>
              </a:rPr>
              <a:t>Can detect and report negative cycles</a:t>
            </a:r>
            <a:endParaRPr sz="1500">
              <a:solidFill>
                <a:srgbClr val="FFFFFF"/>
              </a:solidFill>
            </a:endParaRPr>
          </a:p>
          <a:p>
            <a:pPr marL="457200" lvl="0" indent="-323850" algn="l" rtl="0">
              <a:spcBef>
                <a:spcPts val="0"/>
              </a:spcBef>
              <a:spcAft>
                <a:spcPts val="0"/>
              </a:spcAft>
              <a:buClr>
                <a:srgbClr val="FFFFFF"/>
              </a:buClr>
              <a:buSzPts val="1500"/>
              <a:buChar char="●"/>
            </a:pPr>
            <a:r>
              <a:rPr lang="en-GB" sz="1500">
                <a:solidFill>
                  <a:srgbClr val="FFFFFF"/>
                </a:solidFill>
              </a:rPr>
              <a:t>Not greedy: Processes all edges</a:t>
            </a:r>
            <a:endParaRPr sz="1500">
              <a:solidFill>
                <a:srgbClr val="FFFFFF"/>
              </a:solidFill>
            </a:endParaRPr>
          </a:p>
          <a:p>
            <a:pPr marL="457200" lvl="0" indent="-323850" algn="l" rtl="0">
              <a:spcBef>
                <a:spcPts val="0"/>
              </a:spcBef>
              <a:spcAft>
                <a:spcPts val="0"/>
              </a:spcAft>
              <a:buClr>
                <a:srgbClr val="FFFFFF"/>
              </a:buClr>
              <a:buSzPts val="1500"/>
              <a:buChar char="●"/>
            </a:pPr>
            <a:r>
              <a:rPr lang="en-GB" sz="1500">
                <a:solidFill>
                  <a:srgbClr val="FFFFFF"/>
                </a:solidFill>
              </a:rPr>
              <a:t>Not highly parallelizable: </a:t>
            </a:r>
            <a:r>
              <a:rPr lang="en-GB" sz="1500"/>
              <a:t>key loop is </a:t>
            </a:r>
            <a:r>
              <a:rPr lang="en-GB" sz="1500">
                <a:solidFill>
                  <a:srgbClr val="FFFFFF"/>
                </a:solidFill>
              </a:rPr>
              <a:t>S</a:t>
            </a:r>
            <a:r>
              <a:rPr lang="en-GB" sz="1500"/>
              <a:t>equential</a:t>
            </a:r>
            <a:endParaRPr sz="1500">
              <a:solidFill>
                <a:srgbClr val="FFFFFF"/>
              </a:solidFill>
            </a:endParaRPr>
          </a:p>
          <a:p>
            <a:pPr marL="457200" lvl="0" indent="-323850" algn="l" rtl="0">
              <a:spcBef>
                <a:spcPts val="0"/>
              </a:spcBef>
              <a:spcAft>
                <a:spcPts val="0"/>
              </a:spcAft>
              <a:buClr>
                <a:srgbClr val="FFFFFF"/>
              </a:buClr>
              <a:buSzPts val="1500"/>
              <a:buChar char="●"/>
            </a:pPr>
            <a:r>
              <a:rPr lang="en-GB" sz="1500">
                <a:solidFill>
                  <a:srgbClr val="FFFFFF"/>
                </a:solidFill>
              </a:rPr>
              <a:t>Speed up: achievable by non-sequential operations on edges</a:t>
            </a:r>
            <a:endParaRPr sz="1500">
              <a:solidFill>
                <a:srgbClr val="FFFFFF"/>
              </a:solidFill>
            </a:endParaRPr>
          </a:p>
          <a:p>
            <a:pPr marL="914400" lvl="1" indent="-323850" algn="l" rtl="0">
              <a:spcBef>
                <a:spcPts val="0"/>
              </a:spcBef>
              <a:spcAft>
                <a:spcPts val="0"/>
              </a:spcAft>
              <a:buClr>
                <a:srgbClr val="FFFFFF"/>
              </a:buClr>
              <a:buSzPts val="1500"/>
              <a:buChar char="○"/>
            </a:pPr>
            <a:r>
              <a:rPr lang="en-GB" sz="1500">
                <a:solidFill>
                  <a:srgbClr val="FFFFFF"/>
                </a:solidFill>
              </a:rPr>
              <a:t>Running on a GPU/CUDA → significant speed up</a:t>
            </a:r>
            <a:endParaRPr sz="1500">
              <a:solidFill>
                <a:srgbClr val="FFFFFF"/>
              </a:solidFill>
            </a:endParaRPr>
          </a:p>
        </p:txBody>
      </p:sp>
      <p:sp>
        <p:nvSpPr>
          <p:cNvPr id="250" name="Google Shape;250;p22"/>
          <p:cNvSpPr txBox="1">
            <a:spLocks noGrp="1"/>
          </p:cNvSpPr>
          <p:nvPr>
            <p:ph type="subTitle" idx="4294967295"/>
          </p:nvPr>
        </p:nvSpPr>
        <p:spPr>
          <a:xfrm>
            <a:off x="1297500" y="251000"/>
            <a:ext cx="3511200" cy="320700"/>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en-GB" sz="1000"/>
              <a:t>Algorithm 02</a:t>
            </a:r>
            <a:endParaRPr sz="1000"/>
          </a:p>
        </p:txBody>
      </p:sp>
      <p:pic>
        <p:nvPicPr>
          <p:cNvPr id="251" name="Google Shape;251;p22"/>
          <p:cNvPicPr preferRelativeResize="0"/>
          <p:nvPr/>
        </p:nvPicPr>
        <p:blipFill>
          <a:blip r:embed="rId4">
            <a:alphaModFix/>
          </a:blip>
          <a:stretch>
            <a:fillRect/>
          </a:stretch>
        </p:blipFill>
        <p:spPr>
          <a:xfrm>
            <a:off x="6813751" y="113755"/>
            <a:ext cx="1061400" cy="1326782"/>
          </a:xfrm>
          <a:prstGeom prst="rect">
            <a:avLst/>
          </a:prstGeom>
          <a:noFill/>
          <a:ln>
            <a:noFill/>
          </a:ln>
        </p:spPr>
      </p:pic>
      <p:pic>
        <p:nvPicPr>
          <p:cNvPr id="252" name="Google Shape;252;p22"/>
          <p:cNvPicPr preferRelativeResize="0"/>
          <p:nvPr/>
        </p:nvPicPr>
        <p:blipFill>
          <a:blip r:embed="rId5">
            <a:alphaModFix/>
          </a:blip>
          <a:stretch>
            <a:fillRect/>
          </a:stretch>
        </p:blipFill>
        <p:spPr>
          <a:xfrm>
            <a:off x="7950400" y="118838"/>
            <a:ext cx="967300" cy="1316612"/>
          </a:xfrm>
          <a:prstGeom prst="rect">
            <a:avLst/>
          </a:prstGeom>
          <a:noFill/>
          <a:ln>
            <a:noFill/>
          </a:ln>
        </p:spPr>
      </p:pic>
      <p:sp>
        <p:nvSpPr>
          <p:cNvPr id="253" name="Google Shape;253;p22"/>
          <p:cNvSpPr txBox="1">
            <a:spLocks noGrp="1"/>
          </p:cNvSpPr>
          <p:nvPr>
            <p:ph type="title" idx="4294967295"/>
          </p:nvPr>
        </p:nvSpPr>
        <p:spPr>
          <a:xfrm>
            <a:off x="1297500" y="571700"/>
            <a:ext cx="4199700" cy="598500"/>
          </a:xfrm>
          <a:prstGeom prst="rect">
            <a:avLst/>
          </a:prstGeom>
          <a:solidFill>
            <a:srgbClr val="15112D">
              <a:alpha val="78210"/>
            </a:srgbClr>
          </a:solidFill>
        </p:spPr>
        <p:txBody>
          <a:bodyPr spcFirstLastPara="1" wrap="square" lIns="91425" tIns="91425" rIns="91425" bIns="91425" anchor="t" anchorCtr="0">
            <a:normAutofit fontScale="90000"/>
          </a:bodyPr>
          <a:lstStyle/>
          <a:p>
            <a:pPr marL="0" lvl="0" indent="0" algn="l" rtl="0">
              <a:lnSpc>
                <a:spcPct val="115000"/>
              </a:lnSpc>
              <a:spcBef>
                <a:spcPts val="0"/>
              </a:spcBef>
              <a:spcAft>
                <a:spcPts val="1600"/>
              </a:spcAft>
              <a:buNone/>
            </a:pPr>
            <a:r>
              <a:rPr lang="en-GB"/>
              <a:t>Bellman-Ford Algorithm</a:t>
            </a:r>
            <a:endParaRPr/>
          </a:p>
        </p:txBody>
      </p:sp>
      <p:pic>
        <p:nvPicPr>
          <p:cNvPr id="254" name="Google Shape;254;p22"/>
          <p:cNvPicPr preferRelativeResize="0"/>
          <p:nvPr/>
        </p:nvPicPr>
        <p:blipFill>
          <a:blip r:embed="rId6">
            <a:alphaModFix/>
          </a:blip>
          <a:stretch>
            <a:fillRect/>
          </a:stretch>
        </p:blipFill>
        <p:spPr>
          <a:xfrm>
            <a:off x="6235200" y="2305150"/>
            <a:ext cx="2813975" cy="2754275"/>
          </a:xfrm>
          <a:prstGeom prst="rect">
            <a:avLst/>
          </a:prstGeom>
          <a:noFill/>
          <a:ln>
            <a:noFill/>
          </a:ln>
        </p:spPr>
      </p:pic>
      <p:pic>
        <p:nvPicPr>
          <p:cNvPr id="255" name="Google Shape;255;p22"/>
          <p:cNvPicPr preferRelativeResize="0"/>
          <p:nvPr/>
        </p:nvPicPr>
        <p:blipFill>
          <a:blip r:embed="rId7">
            <a:alphaModFix/>
          </a:blip>
          <a:stretch>
            <a:fillRect/>
          </a:stretch>
        </p:blipFill>
        <p:spPr>
          <a:xfrm>
            <a:off x="101075" y="2936950"/>
            <a:ext cx="2992125" cy="2122475"/>
          </a:xfrm>
          <a:prstGeom prst="rect">
            <a:avLst/>
          </a:prstGeom>
          <a:noFill/>
          <a:ln>
            <a:noFill/>
          </a:ln>
        </p:spPr>
      </p:pic>
      <p:sp>
        <p:nvSpPr>
          <p:cNvPr id="256" name="Google Shape;256;p22"/>
          <p:cNvSpPr txBox="1">
            <a:spLocks noGrp="1"/>
          </p:cNvSpPr>
          <p:nvPr>
            <p:ph type="body" idx="4294967295"/>
          </p:nvPr>
        </p:nvSpPr>
        <p:spPr>
          <a:xfrm>
            <a:off x="3144675" y="3034700"/>
            <a:ext cx="2992200" cy="1489500"/>
          </a:xfrm>
          <a:prstGeom prst="rect">
            <a:avLst/>
          </a:prstGeom>
          <a:solidFill>
            <a:srgbClr val="250C23">
              <a:alpha val="76470"/>
            </a:srgbClr>
          </a:solidFill>
        </p:spPr>
        <p:txBody>
          <a:bodyPr spcFirstLastPara="1" wrap="square" lIns="91425" tIns="91425" rIns="91425" bIns="91425" anchor="t" anchorCtr="0">
            <a:normAutofit/>
          </a:bodyPr>
          <a:lstStyle/>
          <a:p>
            <a:pPr marL="457200" lvl="0" indent="-323850" algn="l" rtl="0">
              <a:spcBef>
                <a:spcPts val="0"/>
              </a:spcBef>
              <a:spcAft>
                <a:spcPts val="0"/>
              </a:spcAft>
              <a:buClr>
                <a:srgbClr val="FFFFFF"/>
              </a:buClr>
              <a:buSzPts val="1500"/>
              <a:buChar char="●"/>
            </a:pPr>
            <a:r>
              <a:rPr lang="en-GB" sz="1500">
                <a:solidFill>
                  <a:srgbClr val="FFFFFF"/>
                </a:solidFill>
              </a:rPr>
              <a:t>OpenMP also gives speed up by dividing the edges across different cores</a:t>
            </a:r>
            <a:endParaRPr sz="1500">
              <a:solidFill>
                <a:srgbClr val="FFFFFF"/>
              </a:solidFill>
            </a:endParaRPr>
          </a:p>
          <a:p>
            <a:pPr marL="457200" lvl="0" indent="-323850" algn="l" rtl="0">
              <a:spcBef>
                <a:spcPts val="0"/>
              </a:spcBef>
              <a:spcAft>
                <a:spcPts val="0"/>
              </a:spcAft>
              <a:buClr>
                <a:srgbClr val="FFFFFF"/>
              </a:buClr>
              <a:buSzPts val="1500"/>
              <a:buChar char="●"/>
            </a:pPr>
            <a:r>
              <a:rPr lang="en-GB" sz="1500">
                <a:solidFill>
                  <a:srgbClr val="FFFFFF"/>
                </a:solidFill>
              </a:rPr>
              <a:t>Speed up: 1.86, 3.72, 5.44, 7.33 for 2, 4, 6, 8 threads</a:t>
            </a:r>
            <a:endParaRPr sz="15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0"/>
        <p:cNvGrpSpPr/>
        <p:nvPr/>
      </p:nvGrpSpPr>
      <p:grpSpPr>
        <a:xfrm>
          <a:off x="0" y="0"/>
          <a:ext cx="0" cy="0"/>
          <a:chOff x="0" y="0"/>
          <a:chExt cx="0" cy="0"/>
        </a:xfrm>
      </p:grpSpPr>
      <p:pic>
        <p:nvPicPr>
          <p:cNvPr id="261" name="Google Shape;261;p23"/>
          <p:cNvPicPr preferRelativeResize="0"/>
          <p:nvPr/>
        </p:nvPicPr>
        <p:blipFill>
          <a:blip r:embed="rId4">
            <a:alphaModFix/>
          </a:blip>
          <a:stretch>
            <a:fillRect/>
          </a:stretch>
        </p:blipFill>
        <p:spPr>
          <a:xfrm>
            <a:off x="6957814" y="121400"/>
            <a:ext cx="1061886" cy="1182625"/>
          </a:xfrm>
          <a:prstGeom prst="rect">
            <a:avLst/>
          </a:prstGeom>
          <a:noFill/>
          <a:ln>
            <a:noFill/>
          </a:ln>
        </p:spPr>
      </p:pic>
      <p:pic>
        <p:nvPicPr>
          <p:cNvPr id="262" name="Google Shape;262;p23"/>
          <p:cNvPicPr preferRelativeResize="0"/>
          <p:nvPr/>
        </p:nvPicPr>
        <p:blipFill>
          <a:blip r:embed="rId5">
            <a:alphaModFix/>
          </a:blip>
          <a:stretch>
            <a:fillRect/>
          </a:stretch>
        </p:blipFill>
        <p:spPr>
          <a:xfrm>
            <a:off x="8128847" y="121400"/>
            <a:ext cx="877628" cy="1182625"/>
          </a:xfrm>
          <a:prstGeom prst="rect">
            <a:avLst/>
          </a:prstGeom>
          <a:noFill/>
          <a:ln>
            <a:noFill/>
          </a:ln>
        </p:spPr>
      </p:pic>
      <p:sp>
        <p:nvSpPr>
          <p:cNvPr id="263" name="Google Shape;263;p23"/>
          <p:cNvSpPr txBox="1">
            <a:spLocks noGrp="1"/>
          </p:cNvSpPr>
          <p:nvPr>
            <p:ph type="subTitle" idx="4294967295"/>
          </p:nvPr>
        </p:nvSpPr>
        <p:spPr>
          <a:xfrm>
            <a:off x="1297500" y="251000"/>
            <a:ext cx="3511200" cy="320700"/>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en-GB" sz="1000"/>
              <a:t>Algorithm 03</a:t>
            </a:r>
            <a:endParaRPr sz="1000"/>
          </a:p>
        </p:txBody>
      </p:sp>
      <p:sp>
        <p:nvSpPr>
          <p:cNvPr id="264" name="Google Shape;264;p23"/>
          <p:cNvSpPr txBox="1">
            <a:spLocks noGrp="1"/>
          </p:cNvSpPr>
          <p:nvPr>
            <p:ph type="title" idx="4294967295"/>
          </p:nvPr>
        </p:nvSpPr>
        <p:spPr>
          <a:xfrm>
            <a:off x="1297500" y="571700"/>
            <a:ext cx="4329300" cy="598500"/>
          </a:xfrm>
          <a:prstGeom prst="rect">
            <a:avLst/>
          </a:prstGeom>
          <a:solidFill>
            <a:srgbClr val="15112D">
              <a:alpha val="78210"/>
            </a:srgbClr>
          </a:solidFill>
        </p:spPr>
        <p:txBody>
          <a:bodyPr spcFirstLastPara="1" wrap="square" lIns="91425" tIns="91425" rIns="91425" bIns="91425" anchor="t" anchorCtr="0">
            <a:normAutofit fontScale="90000"/>
          </a:bodyPr>
          <a:lstStyle/>
          <a:p>
            <a:pPr marL="0" lvl="0" indent="0" algn="l" rtl="0">
              <a:lnSpc>
                <a:spcPct val="115000"/>
              </a:lnSpc>
              <a:spcBef>
                <a:spcPts val="0"/>
              </a:spcBef>
              <a:spcAft>
                <a:spcPts val="1600"/>
              </a:spcAft>
              <a:buNone/>
            </a:pPr>
            <a:r>
              <a:rPr lang="en-GB"/>
              <a:t>Floyd-Warshall Algorithm</a:t>
            </a:r>
            <a:endParaRPr/>
          </a:p>
        </p:txBody>
      </p:sp>
      <p:sp>
        <p:nvSpPr>
          <p:cNvPr id="265" name="Google Shape;265;p23"/>
          <p:cNvSpPr txBox="1">
            <a:spLocks noGrp="1"/>
          </p:cNvSpPr>
          <p:nvPr>
            <p:ph type="body" idx="4294967295"/>
          </p:nvPr>
        </p:nvSpPr>
        <p:spPr>
          <a:xfrm>
            <a:off x="423200" y="1363175"/>
            <a:ext cx="3295200" cy="2165700"/>
          </a:xfrm>
          <a:prstGeom prst="rect">
            <a:avLst/>
          </a:prstGeom>
          <a:solidFill>
            <a:srgbClr val="250C23">
              <a:alpha val="76470"/>
            </a:srgbClr>
          </a:solidFill>
        </p:spPr>
        <p:txBody>
          <a:bodyPr spcFirstLastPara="1" wrap="square" lIns="91425" tIns="91425" rIns="91425" bIns="91425" anchor="t" anchorCtr="0">
            <a:normAutofit lnSpcReduction="20000"/>
          </a:bodyPr>
          <a:lstStyle/>
          <a:p>
            <a:pPr marL="457200" lvl="0" indent="-317500" algn="l" rtl="0">
              <a:spcBef>
                <a:spcPts val="0"/>
              </a:spcBef>
              <a:spcAft>
                <a:spcPts val="0"/>
              </a:spcAft>
              <a:buClr>
                <a:srgbClr val="FFFFFF"/>
              </a:buClr>
              <a:buSzPts val="1400"/>
              <a:buChar char="●"/>
            </a:pPr>
            <a:r>
              <a:rPr lang="en-GB" sz="1400">
                <a:solidFill>
                  <a:srgbClr val="FFFFFF"/>
                </a:solidFill>
              </a:rPr>
              <a:t>Single execution → </a:t>
            </a:r>
            <a:r>
              <a:rPr lang="en-GB" sz="1400"/>
              <a:t>Shortest path </a:t>
            </a:r>
            <a:r>
              <a:rPr lang="en-GB" sz="1400">
                <a:solidFill>
                  <a:srgbClr val="FFFFFF"/>
                </a:solidFill>
              </a:rPr>
              <a:t>lengths between all vertex </a:t>
            </a:r>
            <a:r>
              <a:rPr lang="en-GB" sz="1400"/>
              <a:t>pairs</a:t>
            </a:r>
            <a:endParaRPr sz="1400"/>
          </a:p>
          <a:p>
            <a:pPr marL="0" lvl="0" indent="0" algn="l" rtl="0">
              <a:spcBef>
                <a:spcPts val="1200"/>
              </a:spcBef>
              <a:spcAft>
                <a:spcPts val="0"/>
              </a:spcAft>
              <a:buNone/>
            </a:pPr>
            <a:endParaRPr sz="100"/>
          </a:p>
          <a:p>
            <a:pPr marL="457200" lvl="0" indent="-317500" algn="l" rtl="0">
              <a:spcBef>
                <a:spcPts val="1200"/>
              </a:spcBef>
              <a:spcAft>
                <a:spcPts val="0"/>
              </a:spcAft>
              <a:buClr>
                <a:srgbClr val="FFFFFF"/>
              </a:buClr>
              <a:buSzPts val="1400"/>
              <a:buChar char="●"/>
            </a:pPr>
            <a:r>
              <a:rPr lang="en-GB" sz="1400">
                <a:solidFill>
                  <a:srgbClr val="FFFFFF"/>
                </a:solidFill>
              </a:rPr>
              <a:t>Worst time complexity </a:t>
            </a:r>
            <a:r>
              <a:rPr lang="en-GB" sz="1400" b="1">
                <a:latin typeface="Montserrat"/>
                <a:ea typeface="Montserrat"/>
                <a:cs typeface="Montserrat"/>
                <a:sym typeface="Montserrat"/>
              </a:rPr>
              <a:t>O(V</a:t>
            </a:r>
            <a:r>
              <a:rPr lang="en-GB" sz="1400" b="1" baseline="30000">
                <a:latin typeface="Montserrat"/>
                <a:ea typeface="Montserrat"/>
                <a:cs typeface="Montserrat"/>
                <a:sym typeface="Montserrat"/>
              </a:rPr>
              <a:t>3</a:t>
            </a:r>
            <a:r>
              <a:rPr lang="en-GB" sz="1400" b="1">
                <a:latin typeface="Montserrat"/>
                <a:ea typeface="Montserrat"/>
                <a:cs typeface="Montserrat"/>
                <a:sym typeface="Montserrat"/>
              </a:rPr>
              <a:t>)</a:t>
            </a:r>
            <a:endParaRPr sz="1400">
              <a:solidFill>
                <a:srgbClr val="FFFFFF"/>
              </a:solidFill>
            </a:endParaRPr>
          </a:p>
          <a:p>
            <a:pPr marL="0" lvl="0" indent="0" algn="l" rtl="0">
              <a:spcBef>
                <a:spcPts val="1200"/>
              </a:spcBef>
              <a:spcAft>
                <a:spcPts val="0"/>
              </a:spcAft>
              <a:buNone/>
            </a:pPr>
            <a:endParaRPr sz="100">
              <a:solidFill>
                <a:srgbClr val="FFFFFF"/>
              </a:solidFill>
            </a:endParaRPr>
          </a:p>
          <a:p>
            <a:pPr marL="457200" lvl="0" indent="-317500" algn="l" rtl="0">
              <a:spcBef>
                <a:spcPts val="1200"/>
              </a:spcBef>
              <a:spcAft>
                <a:spcPts val="0"/>
              </a:spcAft>
              <a:buClr>
                <a:srgbClr val="FFFFFF"/>
              </a:buClr>
              <a:buSzPts val="1400"/>
              <a:buChar char="●"/>
            </a:pPr>
            <a:r>
              <a:rPr lang="en-GB" sz="1400">
                <a:solidFill>
                  <a:srgbClr val="FFFFFF"/>
                </a:solidFill>
              </a:rPr>
              <a:t>Usefulness:</a:t>
            </a:r>
            <a:endParaRPr sz="1400">
              <a:solidFill>
                <a:srgbClr val="FFFFFF"/>
              </a:solidFill>
            </a:endParaRPr>
          </a:p>
          <a:p>
            <a:pPr marL="914400" lvl="1" indent="-317500" algn="l" rtl="0">
              <a:spcBef>
                <a:spcPts val="0"/>
              </a:spcBef>
              <a:spcAft>
                <a:spcPts val="0"/>
              </a:spcAft>
              <a:buClr>
                <a:srgbClr val="FFFFFF"/>
              </a:buClr>
              <a:buSzPts val="1400"/>
              <a:buChar char="○"/>
            </a:pPr>
            <a:r>
              <a:rPr lang="en-GB" sz="1400">
                <a:solidFill>
                  <a:srgbClr val="FFFFFF"/>
                </a:solidFill>
              </a:rPr>
              <a:t>Small </a:t>
            </a:r>
            <a:r>
              <a:rPr lang="en-GB" sz="1400"/>
              <a:t>dense </a:t>
            </a:r>
            <a:r>
              <a:rPr lang="en-GB" sz="1400">
                <a:solidFill>
                  <a:srgbClr val="FFFFFF"/>
                </a:solidFill>
              </a:rPr>
              <a:t>graphs</a:t>
            </a:r>
            <a:endParaRPr sz="1400">
              <a:solidFill>
                <a:srgbClr val="FFFFFF"/>
              </a:solidFill>
            </a:endParaRPr>
          </a:p>
          <a:p>
            <a:pPr marL="914400" lvl="1" indent="-317500" algn="l" rtl="0">
              <a:spcBef>
                <a:spcPts val="0"/>
              </a:spcBef>
              <a:spcAft>
                <a:spcPts val="0"/>
              </a:spcAft>
              <a:buClr>
                <a:srgbClr val="FFFFFF"/>
              </a:buClr>
              <a:buSzPts val="1400"/>
              <a:buChar char="○"/>
            </a:pPr>
            <a:r>
              <a:rPr lang="en-GB" sz="1400">
                <a:solidFill>
                  <a:srgbClr val="FFFFFF"/>
                </a:solidFill>
              </a:rPr>
              <a:t>All-pairs </a:t>
            </a:r>
            <a:r>
              <a:rPr lang="en-GB" sz="1400"/>
              <a:t>minimum distance </a:t>
            </a:r>
            <a:endParaRPr sz="1400">
              <a:solidFill>
                <a:srgbClr val="FFFFFF"/>
              </a:solidFill>
            </a:endParaRPr>
          </a:p>
        </p:txBody>
      </p:sp>
      <p:pic>
        <p:nvPicPr>
          <p:cNvPr id="266" name="Google Shape;266;p23"/>
          <p:cNvPicPr preferRelativeResize="0"/>
          <p:nvPr/>
        </p:nvPicPr>
        <p:blipFill>
          <a:blip r:embed="rId6">
            <a:alphaModFix/>
          </a:blip>
          <a:stretch>
            <a:fillRect/>
          </a:stretch>
        </p:blipFill>
        <p:spPr>
          <a:xfrm>
            <a:off x="189025" y="3399800"/>
            <a:ext cx="2838200" cy="1722650"/>
          </a:xfrm>
          <a:prstGeom prst="rect">
            <a:avLst/>
          </a:prstGeom>
          <a:noFill/>
          <a:ln>
            <a:noFill/>
          </a:ln>
        </p:spPr>
      </p:pic>
      <p:pic>
        <p:nvPicPr>
          <p:cNvPr id="267" name="Google Shape;267;p23"/>
          <p:cNvPicPr preferRelativeResize="0"/>
          <p:nvPr/>
        </p:nvPicPr>
        <p:blipFill>
          <a:blip r:embed="rId7">
            <a:alphaModFix/>
          </a:blip>
          <a:stretch>
            <a:fillRect/>
          </a:stretch>
        </p:blipFill>
        <p:spPr>
          <a:xfrm>
            <a:off x="5565150" y="3073840"/>
            <a:ext cx="3432899" cy="2048610"/>
          </a:xfrm>
          <a:prstGeom prst="rect">
            <a:avLst/>
          </a:prstGeom>
          <a:noFill/>
          <a:ln>
            <a:noFill/>
          </a:ln>
        </p:spPr>
      </p:pic>
      <p:pic>
        <p:nvPicPr>
          <p:cNvPr id="268" name="Google Shape;268;p23"/>
          <p:cNvPicPr preferRelativeResize="0"/>
          <p:nvPr/>
        </p:nvPicPr>
        <p:blipFill>
          <a:blip r:embed="rId8">
            <a:alphaModFix/>
          </a:blip>
          <a:stretch>
            <a:fillRect/>
          </a:stretch>
        </p:blipFill>
        <p:spPr>
          <a:xfrm>
            <a:off x="3661300" y="1174650"/>
            <a:ext cx="3155300" cy="1867912"/>
          </a:xfrm>
          <a:prstGeom prst="rect">
            <a:avLst/>
          </a:prstGeom>
          <a:noFill/>
          <a:ln>
            <a:noFill/>
          </a:ln>
        </p:spPr>
      </p:pic>
      <p:graphicFrame>
        <p:nvGraphicFramePr>
          <p:cNvPr id="269" name="Google Shape;269;p23"/>
          <p:cNvGraphicFramePr/>
          <p:nvPr/>
        </p:nvGraphicFramePr>
        <p:xfrm>
          <a:off x="3432700" y="3830475"/>
          <a:ext cx="2127675" cy="1000125"/>
        </p:xfrm>
        <a:graphic>
          <a:graphicData uri="http://schemas.openxmlformats.org/drawingml/2006/table">
            <a:tbl>
              <a:tblPr>
                <a:noFill/>
                <a:tableStyleId>{F5BB8F28-8111-4DAA-939E-1DAACE21EA2E}</a:tableStyleId>
              </a:tblPr>
              <a:tblGrid>
                <a:gridCol w="660825">
                  <a:extLst>
                    <a:ext uri="{9D8B030D-6E8A-4147-A177-3AD203B41FA5}">
                      <a16:colId xmlns:a16="http://schemas.microsoft.com/office/drawing/2014/main" val="20000"/>
                    </a:ext>
                  </a:extLst>
                </a:gridCol>
                <a:gridCol w="733425">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tblGrid>
              <a:tr h="200025">
                <a:tc gridSpan="3">
                  <a:txBody>
                    <a:bodyPr/>
                    <a:lstStyle/>
                    <a:p>
                      <a:pPr marL="0" lvl="0" indent="0" algn="ctr" rtl="0">
                        <a:lnSpc>
                          <a:spcPct val="115000"/>
                        </a:lnSpc>
                        <a:spcBef>
                          <a:spcPts val="0"/>
                        </a:spcBef>
                        <a:spcAft>
                          <a:spcPts val="0"/>
                        </a:spcAft>
                        <a:buNone/>
                      </a:pPr>
                      <a:r>
                        <a:rPr lang="en-GB" sz="1000" b="1">
                          <a:solidFill>
                            <a:schemeClr val="lt1"/>
                          </a:solidFill>
                        </a:rPr>
                        <a:t>R</a:t>
                      </a:r>
                      <a:r>
                        <a:rPr lang="en-GB" sz="1000" b="1" baseline="30000">
                          <a:solidFill>
                            <a:schemeClr val="lt1"/>
                          </a:solidFill>
                        </a:rPr>
                        <a:t>2</a:t>
                      </a:r>
                      <a:r>
                        <a:rPr lang="en-GB" sz="1000" b="1">
                          <a:solidFill>
                            <a:schemeClr val="lt1"/>
                          </a:solidFill>
                        </a:rPr>
                        <a:t> for OpenMP (numThreads = 8)</a:t>
                      </a:r>
                      <a:endParaRPr sz="1000" b="1">
                        <a:solidFill>
                          <a:schemeClr val="lt1"/>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00025">
                <a:tc>
                  <a:txBody>
                    <a:bodyPr/>
                    <a:lstStyle/>
                    <a:p>
                      <a:pPr marL="0" lvl="0" indent="0" algn="ctr" rtl="0">
                        <a:lnSpc>
                          <a:spcPct val="115000"/>
                        </a:lnSpc>
                        <a:spcBef>
                          <a:spcPts val="0"/>
                        </a:spcBef>
                        <a:spcAft>
                          <a:spcPts val="0"/>
                        </a:spcAft>
                        <a:buNone/>
                      </a:pPr>
                      <a:r>
                        <a:rPr lang="en-GB" sz="1000">
                          <a:solidFill>
                            <a:schemeClr val="lt1"/>
                          </a:solidFill>
                        </a:rPr>
                        <a:t>k</a:t>
                      </a:r>
                      <a:endParaRPr sz="1000">
                        <a:solidFill>
                          <a:schemeClr val="lt1"/>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tc>
                  <a:txBody>
                    <a:bodyPr/>
                    <a:lstStyle/>
                    <a:p>
                      <a:pPr marL="0" lvl="0" indent="0" algn="ctr" rtl="0">
                        <a:lnSpc>
                          <a:spcPct val="115000"/>
                        </a:lnSpc>
                        <a:spcBef>
                          <a:spcPts val="0"/>
                        </a:spcBef>
                        <a:spcAft>
                          <a:spcPts val="0"/>
                        </a:spcAft>
                        <a:buNone/>
                      </a:pPr>
                      <a:r>
                        <a:rPr lang="en-GB" sz="1000">
                          <a:solidFill>
                            <a:schemeClr val="lt1"/>
                          </a:solidFill>
                        </a:rPr>
                        <a:t>R</a:t>
                      </a:r>
                      <a:r>
                        <a:rPr lang="en-GB" sz="1000" baseline="30000">
                          <a:solidFill>
                            <a:schemeClr val="lt1"/>
                          </a:solidFill>
                        </a:rPr>
                        <a:t>2</a:t>
                      </a:r>
                      <a:endParaRPr sz="1000" baseline="30000">
                        <a:solidFill>
                          <a:schemeClr val="lt1"/>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tc>
                  <a:txBody>
                    <a:bodyPr/>
                    <a:lstStyle/>
                    <a:p>
                      <a:pPr marL="0" lvl="0" indent="0" algn="ctr" rtl="0">
                        <a:lnSpc>
                          <a:spcPct val="115000"/>
                        </a:lnSpc>
                        <a:spcBef>
                          <a:spcPts val="0"/>
                        </a:spcBef>
                        <a:spcAft>
                          <a:spcPts val="0"/>
                        </a:spcAft>
                        <a:buNone/>
                      </a:pPr>
                      <a:r>
                        <a:rPr lang="en-GB" sz="1000">
                          <a:solidFill>
                            <a:schemeClr val="lt1"/>
                          </a:solidFill>
                        </a:rPr>
                        <a:t>Adj. R</a:t>
                      </a:r>
                      <a:r>
                        <a:rPr lang="en-GB" sz="1000" baseline="30000">
                          <a:solidFill>
                            <a:schemeClr val="lt1"/>
                          </a:solidFill>
                        </a:rPr>
                        <a:t>2</a:t>
                      </a:r>
                      <a:endParaRPr sz="1000" baseline="30000">
                        <a:solidFill>
                          <a:schemeClr val="lt1"/>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extLst>
                  <a:ext uri="{0D108BD9-81ED-4DB2-BD59-A6C34878D82A}">
                    <a16:rowId xmlns:a16="http://schemas.microsoft.com/office/drawing/2014/main" val="10001"/>
                  </a:ext>
                </a:extLst>
              </a:tr>
              <a:tr h="200025">
                <a:tc>
                  <a:txBody>
                    <a:bodyPr/>
                    <a:lstStyle/>
                    <a:p>
                      <a:pPr marL="0" lvl="0" indent="0" algn="ctr" rtl="0">
                        <a:lnSpc>
                          <a:spcPct val="115000"/>
                        </a:lnSpc>
                        <a:spcBef>
                          <a:spcPts val="0"/>
                        </a:spcBef>
                        <a:spcAft>
                          <a:spcPts val="0"/>
                        </a:spcAft>
                        <a:buNone/>
                      </a:pPr>
                      <a:r>
                        <a:rPr lang="en-GB" sz="1000">
                          <a:solidFill>
                            <a:schemeClr val="lt1"/>
                          </a:solidFill>
                        </a:rPr>
                        <a:t>Linear</a:t>
                      </a:r>
                      <a:endParaRPr sz="1000">
                        <a:solidFill>
                          <a:schemeClr val="lt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tc>
                  <a:txBody>
                    <a:bodyPr/>
                    <a:lstStyle/>
                    <a:p>
                      <a:pPr marL="0" lvl="0" indent="0" algn="ctr" rtl="0">
                        <a:lnSpc>
                          <a:spcPct val="115000"/>
                        </a:lnSpc>
                        <a:spcBef>
                          <a:spcPts val="0"/>
                        </a:spcBef>
                        <a:spcAft>
                          <a:spcPts val="0"/>
                        </a:spcAft>
                        <a:buNone/>
                      </a:pPr>
                      <a:r>
                        <a:rPr lang="en-GB" sz="1000">
                          <a:solidFill>
                            <a:schemeClr val="lt1"/>
                          </a:solidFill>
                        </a:rPr>
                        <a:t>0.847018</a:t>
                      </a:r>
                      <a:endParaRPr sz="1000">
                        <a:solidFill>
                          <a:schemeClr val="lt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tc>
                  <a:txBody>
                    <a:bodyPr/>
                    <a:lstStyle/>
                    <a:p>
                      <a:pPr marL="0" lvl="0" indent="0" algn="ctr" rtl="0">
                        <a:lnSpc>
                          <a:spcPct val="115000"/>
                        </a:lnSpc>
                        <a:spcBef>
                          <a:spcPts val="0"/>
                        </a:spcBef>
                        <a:spcAft>
                          <a:spcPts val="0"/>
                        </a:spcAft>
                        <a:buNone/>
                      </a:pPr>
                      <a:r>
                        <a:rPr lang="en-GB" sz="1000">
                          <a:solidFill>
                            <a:schemeClr val="lt1"/>
                          </a:solidFill>
                        </a:rPr>
                        <a:t>0.827895</a:t>
                      </a:r>
                      <a:endParaRPr sz="1000">
                        <a:solidFill>
                          <a:schemeClr val="lt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extLst>
                  <a:ext uri="{0D108BD9-81ED-4DB2-BD59-A6C34878D82A}">
                    <a16:rowId xmlns:a16="http://schemas.microsoft.com/office/drawing/2014/main" val="10002"/>
                  </a:ext>
                </a:extLst>
              </a:tr>
              <a:tr h="200025">
                <a:tc>
                  <a:txBody>
                    <a:bodyPr/>
                    <a:lstStyle/>
                    <a:p>
                      <a:pPr marL="0" lvl="0" indent="0" algn="ctr" rtl="0">
                        <a:lnSpc>
                          <a:spcPct val="115000"/>
                        </a:lnSpc>
                        <a:spcBef>
                          <a:spcPts val="0"/>
                        </a:spcBef>
                        <a:spcAft>
                          <a:spcPts val="0"/>
                        </a:spcAft>
                        <a:buNone/>
                      </a:pPr>
                      <a:r>
                        <a:rPr lang="en-GB" sz="1000">
                          <a:solidFill>
                            <a:schemeClr val="lt1"/>
                          </a:solidFill>
                        </a:rPr>
                        <a:t>Quadratic</a:t>
                      </a:r>
                      <a:endParaRPr sz="1000">
                        <a:solidFill>
                          <a:schemeClr val="lt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tc>
                  <a:txBody>
                    <a:bodyPr/>
                    <a:lstStyle/>
                    <a:p>
                      <a:pPr marL="0" lvl="0" indent="0" algn="ctr" rtl="0">
                        <a:lnSpc>
                          <a:spcPct val="115000"/>
                        </a:lnSpc>
                        <a:spcBef>
                          <a:spcPts val="0"/>
                        </a:spcBef>
                        <a:spcAft>
                          <a:spcPts val="0"/>
                        </a:spcAft>
                        <a:buNone/>
                      </a:pPr>
                      <a:r>
                        <a:rPr lang="en-GB" sz="1000">
                          <a:solidFill>
                            <a:schemeClr val="lt1"/>
                          </a:solidFill>
                        </a:rPr>
                        <a:t>0.997321</a:t>
                      </a:r>
                      <a:endParaRPr sz="1000">
                        <a:solidFill>
                          <a:schemeClr val="lt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tc>
                  <a:txBody>
                    <a:bodyPr/>
                    <a:lstStyle/>
                    <a:p>
                      <a:pPr marL="0" lvl="0" indent="0" algn="ctr" rtl="0">
                        <a:lnSpc>
                          <a:spcPct val="115000"/>
                        </a:lnSpc>
                        <a:spcBef>
                          <a:spcPts val="0"/>
                        </a:spcBef>
                        <a:spcAft>
                          <a:spcPts val="0"/>
                        </a:spcAft>
                        <a:buNone/>
                      </a:pPr>
                      <a:r>
                        <a:rPr lang="en-GB" sz="1000">
                          <a:solidFill>
                            <a:schemeClr val="lt1"/>
                          </a:solidFill>
                        </a:rPr>
                        <a:t>0.996555</a:t>
                      </a:r>
                      <a:endParaRPr sz="1000">
                        <a:solidFill>
                          <a:schemeClr val="lt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extLst>
                  <a:ext uri="{0D108BD9-81ED-4DB2-BD59-A6C34878D82A}">
                    <a16:rowId xmlns:a16="http://schemas.microsoft.com/office/drawing/2014/main" val="10003"/>
                  </a:ext>
                </a:extLst>
              </a:tr>
              <a:tr h="200025">
                <a:tc>
                  <a:txBody>
                    <a:bodyPr/>
                    <a:lstStyle/>
                    <a:p>
                      <a:pPr marL="0" lvl="0" indent="0" algn="ctr" rtl="0">
                        <a:lnSpc>
                          <a:spcPct val="115000"/>
                        </a:lnSpc>
                        <a:spcBef>
                          <a:spcPts val="0"/>
                        </a:spcBef>
                        <a:spcAft>
                          <a:spcPts val="0"/>
                        </a:spcAft>
                        <a:buNone/>
                      </a:pPr>
                      <a:r>
                        <a:rPr lang="en-GB" sz="1000">
                          <a:solidFill>
                            <a:schemeClr val="lt1"/>
                          </a:solidFill>
                        </a:rPr>
                        <a:t>Cubic</a:t>
                      </a:r>
                      <a:endParaRPr sz="1000">
                        <a:solidFill>
                          <a:schemeClr val="lt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tc>
                  <a:txBody>
                    <a:bodyPr/>
                    <a:lstStyle/>
                    <a:p>
                      <a:pPr marL="0" lvl="0" indent="0" algn="ctr" rtl="0">
                        <a:lnSpc>
                          <a:spcPct val="115000"/>
                        </a:lnSpc>
                        <a:spcBef>
                          <a:spcPts val="0"/>
                        </a:spcBef>
                        <a:spcAft>
                          <a:spcPts val="0"/>
                        </a:spcAft>
                        <a:buNone/>
                      </a:pPr>
                      <a:r>
                        <a:rPr lang="en-GB" sz="1000">
                          <a:solidFill>
                            <a:schemeClr val="lt1"/>
                          </a:solidFill>
                        </a:rPr>
                        <a:t>0.999999</a:t>
                      </a:r>
                      <a:endParaRPr sz="1000">
                        <a:solidFill>
                          <a:schemeClr val="lt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tc>
                  <a:txBody>
                    <a:bodyPr/>
                    <a:lstStyle/>
                    <a:p>
                      <a:pPr marL="0" lvl="0" indent="0" algn="ctr" rtl="0">
                        <a:lnSpc>
                          <a:spcPct val="115000"/>
                        </a:lnSpc>
                        <a:spcBef>
                          <a:spcPts val="0"/>
                        </a:spcBef>
                        <a:spcAft>
                          <a:spcPts val="0"/>
                        </a:spcAft>
                        <a:buNone/>
                      </a:pPr>
                      <a:r>
                        <a:rPr lang="en-GB" sz="1000">
                          <a:solidFill>
                            <a:schemeClr val="lt1"/>
                          </a:solidFill>
                        </a:rPr>
                        <a:t>0.999998</a:t>
                      </a:r>
                      <a:endParaRPr sz="1000">
                        <a:solidFill>
                          <a:schemeClr val="lt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extLst>
                  <a:ext uri="{0D108BD9-81ED-4DB2-BD59-A6C34878D82A}">
                    <a16:rowId xmlns:a16="http://schemas.microsoft.com/office/drawing/2014/main" val="10004"/>
                  </a:ext>
                </a:extLst>
              </a:tr>
            </a:tbl>
          </a:graphicData>
        </a:graphic>
      </p:graphicFrame>
      <p:graphicFrame>
        <p:nvGraphicFramePr>
          <p:cNvPr id="270" name="Google Shape;270;p23"/>
          <p:cNvGraphicFramePr/>
          <p:nvPr/>
        </p:nvGraphicFramePr>
        <p:xfrm>
          <a:off x="6864900" y="1824650"/>
          <a:ext cx="2127675" cy="1000125"/>
        </p:xfrm>
        <a:graphic>
          <a:graphicData uri="http://schemas.openxmlformats.org/drawingml/2006/table">
            <a:tbl>
              <a:tblPr>
                <a:noFill/>
                <a:tableStyleId>{F5BB8F28-8111-4DAA-939E-1DAACE21EA2E}</a:tableStyleId>
              </a:tblPr>
              <a:tblGrid>
                <a:gridCol w="660825">
                  <a:extLst>
                    <a:ext uri="{9D8B030D-6E8A-4147-A177-3AD203B41FA5}">
                      <a16:colId xmlns:a16="http://schemas.microsoft.com/office/drawing/2014/main" val="20000"/>
                    </a:ext>
                  </a:extLst>
                </a:gridCol>
                <a:gridCol w="733425">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tblGrid>
              <a:tr h="200025">
                <a:tc gridSpan="3">
                  <a:txBody>
                    <a:bodyPr/>
                    <a:lstStyle/>
                    <a:p>
                      <a:pPr marL="0" lvl="0" indent="0" algn="ctr" rtl="0">
                        <a:lnSpc>
                          <a:spcPct val="115000"/>
                        </a:lnSpc>
                        <a:spcBef>
                          <a:spcPts val="0"/>
                        </a:spcBef>
                        <a:spcAft>
                          <a:spcPts val="0"/>
                        </a:spcAft>
                        <a:buNone/>
                      </a:pPr>
                      <a:r>
                        <a:rPr lang="en-GB" sz="1000" b="1">
                          <a:solidFill>
                            <a:schemeClr val="lt1"/>
                          </a:solidFill>
                        </a:rPr>
                        <a:t>R</a:t>
                      </a:r>
                      <a:r>
                        <a:rPr lang="en-GB" sz="1000" b="1" baseline="30000">
                          <a:solidFill>
                            <a:schemeClr val="lt1"/>
                          </a:solidFill>
                        </a:rPr>
                        <a:t>2</a:t>
                      </a:r>
                      <a:r>
                        <a:rPr lang="en-GB" sz="1000" b="1">
                          <a:solidFill>
                            <a:schemeClr val="lt1"/>
                          </a:solidFill>
                        </a:rPr>
                        <a:t> for CUDA</a:t>
                      </a:r>
                      <a:endParaRPr sz="1000" b="1">
                        <a:solidFill>
                          <a:schemeClr val="lt1"/>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00025">
                <a:tc>
                  <a:txBody>
                    <a:bodyPr/>
                    <a:lstStyle/>
                    <a:p>
                      <a:pPr marL="0" lvl="0" indent="0" algn="ctr" rtl="0">
                        <a:lnSpc>
                          <a:spcPct val="115000"/>
                        </a:lnSpc>
                        <a:spcBef>
                          <a:spcPts val="0"/>
                        </a:spcBef>
                        <a:spcAft>
                          <a:spcPts val="0"/>
                        </a:spcAft>
                        <a:buNone/>
                      </a:pPr>
                      <a:r>
                        <a:rPr lang="en-GB" sz="1000">
                          <a:solidFill>
                            <a:schemeClr val="lt1"/>
                          </a:solidFill>
                        </a:rPr>
                        <a:t>k</a:t>
                      </a:r>
                      <a:endParaRPr sz="1000">
                        <a:solidFill>
                          <a:schemeClr val="lt1"/>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tc>
                  <a:txBody>
                    <a:bodyPr/>
                    <a:lstStyle/>
                    <a:p>
                      <a:pPr marL="0" lvl="0" indent="0" algn="ctr" rtl="0">
                        <a:lnSpc>
                          <a:spcPct val="115000"/>
                        </a:lnSpc>
                        <a:spcBef>
                          <a:spcPts val="0"/>
                        </a:spcBef>
                        <a:spcAft>
                          <a:spcPts val="0"/>
                        </a:spcAft>
                        <a:buNone/>
                      </a:pPr>
                      <a:r>
                        <a:rPr lang="en-GB" sz="1000">
                          <a:solidFill>
                            <a:schemeClr val="lt1"/>
                          </a:solidFill>
                        </a:rPr>
                        <a:t>R</a:t>
                      </a:r>
                      <a:r>
                        <a:rPr lang="en-GB" sz="1000" baseline="30000">
                          <a:solidFill>
                            <a:schemeClr val="lt1"/>
                          </a:solidFill>
                        </a:rPr>
                        <a:t>2</a:t>
                      </a:r>
                      <a:endParaRPr sz="1000" baseline="30000">
                        <a:solidFill>
                          <a:schemeClr val="lt1"/>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tc>
                  <a:txBody>
                    <a:bodyPr/>
                    <a:lstStyle/>
                    <a:p>
                      <a:pPr marL="0" lvl="0" indent="0" algn="ctr" rtl="0">
                        <a:lnSpc>
                          <a:spcPct val="115000"/>
                        </a:lnSpc>
                        <a:spcBef>
                          <a:spcPts val="0"/>
                        </a:spcBef>
                        <a:spcAft>
                          <a:spcPts val="0"/>
                        </a:spcAft>
                        <a:buNone/>
                      </a:pPr>
                      <a:r>
                        <a:rPr lang="en-GB" sz="1000">
                          <a:solidFill>
                            <a:schemeClr val="lt1"/>
                          </a:solidFill>
                        </a:rPr>
                        <a:t>Adj. R</a:t>
                      </a:r>
                      <a:r>
                        <a:rPr lang="en-GB" sz="1000" baseline="30000">
                          <a:solidFill>
                            <a:schemeClr val="lt1"/>
                          </a:solidFill>
                        </a:rPr>
                        <a:t>2</a:t>
                      </a:r>
                      <a:endParaRPr sz="1000" baseline="30000">
                        <a:solidFill>
                          <a:schemeClr val="lt1"/>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extLst>
                  <a:ext uri="{0D108BD9-81ED-4DB2-BD59-A6C34878D82A}">
                    <a16:rowId xmlns:a16="http://schemas.microsoft.com/office/drawing/2014/main" val="10001"/>
                  </a:ext>
                </a:extLst>
              </a:tr>
              <a:tr h="200025">
                <a:tc>
                  <a:txBody>
                    <a:bodyPr/>
                    <a:lstStyle/>
                    <a:p>
                      <a:pPr marL="0" lvl="0" indent="0" algn="ctr" rtl="0">
                        <a:lnSpc>
                          <a:spcPct val="115000"/>
                        </a:lnSpc>
                        <a:spcBef>
                          <a:spcPts val="0"/>
                        </a:spcBef>
                        <a:spcAft>
                          <a:spcPts val="0"/>
                        </a:spcAft>
                        <a:buNone/>
                      </a:pPr>
                      <a:r>
                        <a:rPr lang="en-GB" sz="1000">
                          <a:solidFill>
                            <a:schemeClr val="lt1"/>
                          </a:solidFill>
                        </a:rPr>
                        <a:t>Linear</a:t>
                      </a:r>
                      <a:endParaRPr sz="1000">
                        <a:solidFill>
                          <a:schemeClr val="lt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tc>
                  <a:txBody>
                    <a:bodyPr/>
                    <a:lstStyle/>
                    <a:p>
                      <a:pPr marL="0" lvl="0" indent="0" algn="ctr" rtl="0">
                        <a:lnSpc>
                          <a:spcPct val="115000"/>
                        </a:lnSpc>
                        <a:spcBef>
                          <a:spcPts val="0"/>
                        </a:spcBef>
                        <a:spcAft>
                          <a:spcPts val="0"/>
                        </a:spcAft>
                        <a:buNone/>
                      </a:pPr>
                      <a:r>
                        <a:rPr lang="en-GB" sz="1000">
                          <a:solidFill>
                            <a:schemeClr val="lt1"/>
                          </a:solidFill>
                        </a:rPr>
                        <a:t>0.918447</a:t>
                      </a:r>
                      <a:endParaRPr sz="1000">
                        <a:solidFill>
                          <a:schemeClr val="lt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tc>
                  <a:txBody>
                    <a:bodyPr/>
                    <a:lstStyle/>
                    <a:p>
                      <a:pPr marL="0" lvl="0" indent="0" algn="ctr" rtl="0">
                        <a:lnSpc>
                          <a:spcPct val="115000"/>
                        </a:lnSpc>
                        <a:spcBef>
                          <a:spcPts val="0"/>
                        </a:spcBef>
                        <a:spcAft>
                          <a:spcPts val="0"/>
                        </a:spcAft>
                        <a:buNone/>
                      </a:pPr>
                      <a:r>
                        <a:rPr lang="en-GB" sz="1000">
                          <a:solidFill>
                            <a:schemeClr val="lt1"/>
                          </a:solidFill>
                        </a:rPr>
                        <a:t>0.908253</a:t>
                      </a:r>
                      <a:endParaRPr sz="1000">
                        <a:solidFill>
                          <a:schemeClr val="lt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extLst>
                  <a:ext uri="{0D108BD9-81ED-4DB2-BD59-A6C34878D82A}">
                    <a16:rowId xmlns:a16="http://schemas.microsoft.com/office/drawing/2014/main" val="10002"/>
                  </a:ext>
                </a:extLst>
              </a:tr>
              <a:tr h="200025">
                <a:tc>
                  <a:txBody>
                    <a:bodyPr/>
                    <a:lstStyle/>
                    <a:p>
                      <a:pPr marL="0" lvl="0" indent="0" algn="ctr" rtl="0">
                        <a:lnSpc>
                          <a:spcPct val="115000"/>
                        </a:lnSpc>
                        <a:spcBef>
                          <a:spcPts val="0"/>
                        </a:spcBef>
                        <a:spcAft>
                          <a:spcPts val="0"/>
                        </a:spcAft>
                        <a:buNone/>
                      </a:pPr>
                      <a:r>
                        <a:rPr lang="en-GB" sz="1000">
                          <a:solidFill>
                            <a:schemeClr val="lt1"/>
                          </a:solidFill>
                        </a:rPr>
                        <a:t>Quadratic</a:t>
                      </a:r>
                      <a:endParaRPr sz="1000">
                        <a:solidFill>
                          <a:schemeClr val="lt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tc>
                  <a:txBody>
                    <a:bodyPr/>
                    <a:lstStyle/>
                    <a:p>
                      <a:pPr marL="0" lvl="0" indent="0" algn="ctr" rtl="0">
                        <a:lnSpc>
                          <a:spcPct val="115000"/>
                        </a:lnSpc>
                        <a:spcBef>
                          <a:spcPts val="0"/>
                        </a:spcBef>
                        <a:spcAft>
                          <a:spcPts val="0"/>
                        </a:spcAft>
                        <a:buNone/>
                      </a:pPr>
                      <a:r>
                        <a:rPr lang="en-GB" sz="1000">
                          <a:solidFill>
                            <a:schemeClr val="lt1"/>
                          </a:solidFill>
                        </a:rPr>
                        <a:t>0.999986</a:t>
                      </a:r>
                      <a:endParaRPr sz="1000">
                        <a:solidFill>
                          <a:schemeClr val="lt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tc>
                  <a:txBody>
                    <a:bodyPr/>
                    <a:lstStyle/>
                    <a:p>
                      <a:pPr marL="0" lvl="0" indent="0" algn="ctr" rtl="0">
                        <a:lnSpc>
                          <a:spcPct val="115000"/>
                        </a:lnSpc>
                        <a:spcBef>
                          <a:spcPts val="0"/>
                        </a:spcBef>
                        <a:spcAft>
                          <a:spcPts val="0"/>
                        </a:spcAft>
                        <a:buNone/>
                      </a:pPr>
                      <a:r>
                        <a:rPr lang="en-GB" sz="1000">
                          <a:solidFill>
                            <a:schemeClr val="lt1"/>
                          </a:solidFill>
                        </a:rPr>
                        <a:t>0.999982</a:t>
                      </a:r>
                      <a:endParaRPr sz="1000">
                        <a:solidFill>
                          <a:schemeClr val="lt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extLst>
                  <a:ext uri="{0D108BD9-81ED-4DB2-BD59-A6C34878D82A}">
                    <a16:rowId xmlns:a16="http://schemas.microsoft.com/office/drawing/2014/main" val="10003"/>
                  </a:ext>
                </a:extLst>
              </a:tr>
              <a:tr h="200025">
                <a:tc>
                  <a:txBody>
                    <a:bodyPr/>
                    <a:lstStyle/>
                    <a:p>
                      <a:pPr marL="0" lvl="0" indent="0" algn="ctr" rtl="0">
                        <a:lnSpc>
                          <a:spcPct val="115000"/>
                        </a:lnSpc>
                        <a:spcBef>
                          <a:spcPts val="0"/>
                        </a:spcBef>
                        <a:spcAft>
                          <a:spcPts val="0"/>
                        </a:spcAft>
                        <a:buNone/>
                      </a:pPr>
                      <a:r>
                        <a:rPr lang="en-GB" sz="1000">
                          <a:solidFill>
                            <a:schemeClr val="lt1"/>
                          </a:solidFill>
                        </a:rPr>
                        <a:t>Cubic</a:t>
                      </a:r>
                      <a:endParaRPr sz="1000">
                        <a:solidFill>
                          <a:schemeClr val="lt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tc>
                  <a:txBody>
                    <a:bodyPr/>
                    <a:lstStyle/>
                    <a:p>
                      <a:pPr marL="0" lvl="0" indent="0" algn="ctr" rtl="0">
                        <a:lnSpc>
                          <a:spcPct val="115000"/>
                        </a:lnSpc>
                        <a:spcBef>
                          <a:spcPts val="0"/>
                        </a:spcBef>
                        <a:spcAft>
                          <a:spcPts val="0"/>
                        </a:spcAft>
                        <a:buNone/>
                      </a:pPr>
                      <a:r>
                        <a:rPr lang="en-GB" sz="1000">
                          <a:solidFill>
                            <a:schemeClr val="lt1"/>
                          </a:solidFill>
                        </a:rPr>
                        <a:t>0.999988</a:t>
                      </a:r>
                      <a:endParaRPr sz="1000">
                        <a:solidFill>
                          <a:schemeClr val="lt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tc>
                  <a:txBody>
                    <a:bodyPr/>
                    <a:lstStyle/>
                    <a:p>
                      <a:pPr marL="0" lvl="0" indent="0" algn="ctr" rtl="0">
                        <a:lnSpc>
                          <a:spcPct val="115000"/>
                        </a:lnSpc>
                        <a:spcBef>
                          <a:spcPts val="0"/>
                        </a:spcBef>
                        <a:spcAft>
                          <a:spcPts val="0"/>
                        </a:spcAft>
                        <a:buNone/>
                      </a:pPr>
                      <a:r>
                        <a:rPr lang="en-GB" sz="1000">
                          <a:solidFill>
                            <a:schemeClr val="lt1"/>
                          </a:solidFill>
                        </a:rPr>
                        <a:t>0.999983</a:t>
                      </a:r>
                      <a:endParaRPr sz="1000">
                        <a:solidFill>
                          <a:schemeClr val="lt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50C23">
                        <a:alpha val="76470"/>
                      </a:srgb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4"/>
        <p:cNvGrpSpPr/>
        <p:nvPr/>
      </p:nvGrpSpPr>
      <p:grpSpPr>
        <a:xfrm>
          <a:off x="0" y="0"/>
          <a:ext cx="0" cy="0"/>
          <a:chOff x="0" y="0"/>
          <a:chExt cx="0" cy="0"/>
        </a:xfrm>
      </p:grpSpPr>
      <p:sp>
        <p:nvSpPr>
          <p:cNvPr id="275" name="Google Shape;275;p24"/>
          <p:cNvSpPr txBox="1">
            <a:spLocks noGrp="1"/>
          </p:cNvSpPr>
          <p:nvPr>
            <p:ph type="title" idx="4294967295"/>
          </p:nvPr>
        </p:nvSpPr>
        <p:spPr>
          <a:xfrm>
            <a:off x="1297500" y="393750"/>
            <a:ext cx="6066000" cy="674700"/>
          </a:xfrm>
          <a:prstGeom prst="rect">
            <a:avLst/>
          </a:prstGeom>
          <a:solidFill>
            <a:srgbClr val="15112D">
              <a:alpha val="78210"/>
            </a:srgbClr>
          </a:solidFill>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990"/>
              <a:buNone/>
            </a:pPr>
            <a:r>
              <a:rPr lang="en-GB" sz="2820"/>
              <a:t>A Comparison of the Algorithms</a:t>
            </a:r>
            <a:endParaRPr sz="2820"/>
          </a:p>
        </p:txBody>
      </p:sp>
      <p:graphicFrame>
        <p:nvGraphicFramePr>
          <p:cNvPr id="276" name="Google Shape;276;p24"/>
          <p:cNvGraphicFramePr/>
          <p:nvPr/>
        </p:nvGraphicFramePr>
        <p:xfrm>
          <a:off x="383625" y="1640628"/>
          <a:ext cx="8376725" cy="3025600"/>
        </p:xfrm>
        <a:graphic>
          <a:graphicData uri="http://schemas.openxmlformats.org/drawingml/2006/table">
            <a:tbl>
              <a:tblPr>
                <a:noFill/>
                <a:tableStyleId>{938A99D8-B250-4614-941E-A1370F0EE6EA}</a:tableStyleId>
              </a:tblPr>
              <a:tblGrid>
                <a:gridCol w="2315975">
                  <a:extLst>
                    <a:ext uri="{9D8B030D-6E8A-4147-A177-3AD203B41FA5}">
                      <a16:colId xmlns:a16="http://schemas.microsoft.com/office/drawing/2014/main" val="20000"/>
                    </a:ext>
                  </a:extLst>
                </a:gridCol>
                <a:gridCol w="2042750">
                  <a:extLst>
                    <a:ext uri="{9D8B030D-6E8A-4147-A177-3AD203B41FA5}">
                      <a16:colId xmlns:a16="http://schemas.microsoft.com/office/drawing/2014/main" val="20001"/>
                    </a:ext>
                  </a:extLst>
                </a:gridCol>
                <a:gridCol w="2086475">
                  <a:extLst>
                    <a:ext uri="{9D8B030D-6E8A-4147-A177-3AD203B41FA5}">
                      <a16:colId xmlns:a16="http://schemas.microsoft.com/office/drawing/2014/main" val="20002"/>
                    </a:ext>
                  </a:extLst>
                </a:gridCol>
                <a:gridCol w="1931525">
                  <a:extLst>
                    <a:ext uri="{9D8B030D-6E8A-4147-A177-3AD203B41FA5}">
                      <a16:colId xmlns:a16="http://schemas.microsoft.com/office/drawing/2014/main" val="20003"/>
                    </a:ext>
                  </a:extLst>
                </a:gridCol>
              </a:tblGrid>
              <a:tr h="468650">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tc>
                  <a:txBody>
                    <a:bodyPr/>
                    <a:lstStyle/>
                    <a:p>
                      <a:pPr marL="0" lvl="0" indent="0" algn="ctr" rtl="0">
                        <a:lnSpc>
                          <a:spcPct val="115000"/>
                        </a:lnSpc>
                        <a:spcBef>
                          <a:spcPts val="0"/>
                        </a:spcBef>
                        <a:spcAft>
                          <a:spcPts val="1600"/>
                        </a:spcAft>
                        <a:buNone/>
                      </a:pPr>
                      <a:r>
                        <a:rPr lang="en-GB" sz="1600" b="1">
                          <a:solidFill>
                            <a:schemeClr val="lt1"/>
                          </a:solidFill>
                          <a:latin typeface="Montserrat"/>
                          <a:ea typeface="Montserrat"/>
                          <a:cs typeface="Montserrat"/>
                          <a:sym typeface="Montserrat"/>
                        </a:rPr>
                        <a:t>Dijkstra’s</a:t>
                      </a:r>
                      <a:endParaRPr sz="2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tc>
                  <a:txBody>
                    <a:bodyPr/>
                    <a:lstStyle/>
                    <a:p>
                      <a:pPr marL="0" lvl="0" indent="0" algn="ctr" rtl="0">
                        <a:lnSpc>
                          <a:spcPct val="115000"/>
                        </a:lnSpc>
                        <a:spcBef>
                          <a:spcPts val="0"/>
                        </a:spcBef>
                        <a:spcAft>
                          <a:spcPts val="1600"/>
                        </a:spcAft>
                        <a:buNone/>
                      </a:pPr>
                      <a:r>
                        <a:rPr lang="en-GB" sz="1600" b="1">
                          <a:solidFill>
                            <a:schemeClr val="lt1"/>
                          </a:solidFill>
                          <a:latin typeface="Montserrat"/>
                          <a:ea typeface="Montserrat"/>
                          <a:cs typeface="Montserrat"/>
                          <a:sym typeface="Montserrat"/>
                        </a:rPr>
                        <a:t>Bellman-Ford</a:t>
                      </a:r>
                      <a:endParaRPr sz="2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tc>
                  <a:txBody>
                    <a:bodyPr/>
                    <a:lstStyle/>
                    <a:p>
                      <a:pPr marL="0" lvl="0" indent="0" algn="ctr" rtl="0">
                        <a:lnSpc>
                          <a:spcPct val="115000"/>
                        </a:lnSpc>
                        <a:spcBef>
                          <a:spcPts val="0"/>
                        </a:spcBef>
                        <a:spcAft>
                          <a:spcPts val="1600"/>
                        </a:spcAft>
                        <a:buNone/>
                      </a:pPr>
                      <a:r>
                        <a:rPr lang="en-GB" sz="1600" b="1">
                          <a:solidFill>
                            <a:schemeClr val="lt1"/>
                          </a:solidFill>
                          <a:latin typeface="Montserrat"/>
                          <a:ea typeface="Montserrat"/>
                          <a:cs typeface="Montserrat"/>
                          <a:sym typeface="Montserrat"/>
                        </a:rPr>
                        <a:t>Floyd-Warshall</a:t>
                      </a:r>
                      <a:endParaRPr sz="2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extLst>
                  <a:ext uri="{0D108BD9-81ED-4DB2-BD59-A6C34878D82A}">
                    <a16:rowId xmlns:a16="http://schemas.microsoft.com/office/drawing/2014/main" val="10000"/>
                  </a:ext>
                </a:extLst>
              </a:tr>
              <a:tr h="470800">
                <a:tc>
                  <a:txBody>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Time Complexity</a:t>
                      </a:r>
                      <a:endParaRPr b="1">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tc>
                  <a:txBody>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O((V+E)log(V))</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tc>
                  <a:txBody>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O(VE)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tc>
                  <a:txBody>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O(V</a:t>
                      </a:r>
                      <a:r>
                        <a:rPr lang="en-GB" b="1" baseline="30000">
                          <a:solidFill>
                            <a:schemeClr val="lt1"/>
                          </a:solidFill>
                          <a:latin typeface="Montserrat"/>
                          <a:ea typeface="Montserrat"/>
                          <a:cs typeface="Montserrat"/>
                          <a:sym typeface="Montserrat"/>
                        </a:rPr>
                        <a:t>3</a:t>
                      </a:r>
                      <a:r>
                        <a:rPr lang="en-GB" b="1">
                          <a:solidFill>
                            <a:schemeClr val="lt1"/>
                          </a:solidFill>
                          <a:latin typeface="Montserrat"/>
                          <a:ea typeface="Montserrat"/>
                          <a:cs typeface="Montserrat"/>
                          <a:sym typeface="Montserrat"/>
                        </a:rPr>
                        <a:t>)</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extLst>
                  <a:ext uri="{0D108BD9-81ED-4DB2-BD59-A6C34878D82A}">
                    <a16:rowId xmlns:a16="http://schemas.microsoft.com/office/drawing/2014/main" val="10001"/>
                  </a:ext>
                </a:extLst>
              </a:tr>
              <a:tr h="470800">
                <a:tc>
                  <a:txBody>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Can Negative Cycles ?</a:t>
                      </a:r>
                      <a:endParaRPr b="1">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tc>
                  <a:txBody>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tc>
                  <a:txBody>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tc>
                  <a:txBody>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extLst>
                  <a:ext uri="{0D108BD9-81ED-4DB2-BD59-A6C34878D82A}">
                    <a16:rowId xmlns:a16="http://schemas.microsoft.com/office/drawing/2014/main" val="10002"/>
                  </a:ext>
                </a:extLst>
              </a:tr>
              <a:tr h="470800">
                <a:tc>
                  <a:txBody>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Suitable for :</a:t>
                      </a:r>
                      <a:endParaRPr b="1">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tc>
                  <a:txBody>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Large/Medium</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tc>
                  <a:txBody>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Medium/Small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tc>
                  <a:txBody>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Small</a:t>
                      </a:r>
                      <a:endParaRPr b="1">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extLst>
                  <a:ext uri="{0D108BD9-81ED-4DB2-BD59-A6C34878D82A}">
                    <a16:rowId xmlns:a16="http://schemas.microsoft.com/office/drawing/2014/main" val="10003"/>
                  </a:ext>
                </a:extLst>
              </a:tr>
              <a:tr h="365100">
                <a:tc>
                  <a:txBody>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For NY Dataset:</a:t>
                      </a:r>
                      <a:endParaRPr b="1">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tc>
                  <a:txBody>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Running time: 3sec</a:t>
                      </a:r>
                      <a:endParaRPr b="1">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tc>
                  <a:txBody>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Running time: 1178s</a:t>
                      </a:r>
                      <a:endParaRPr b="1">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tc>
                  <a:txBody>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Running time: ∞</a:t>
                      </a:r>
                      <a:endParaRPr b="1">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extLst>
                  <a:ext uri="{0D108BD9-81ED-4DB2-BD59-A6C34878D82A}">
                    <a16:rowId xmlns:a16="http://schemas.microsoft.com/office/drawing/2014/main" val="10004"/>
                  </a:ext>
                </a:extLst>
              </a:tr>
              <a:tr h="365100">
                <a:tc>
                  <a:txBody>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Speed Up (8 threads):</a:t>
                      </a:r>
                      <a:endParaRPr b="1">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tc>
                  <a:txBody>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6.89</a:t>
                      </a:r>
                      <a:endParaRPr b="1">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tc>
                  <a:txBody>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7.33</a:t>
                      </a:r>
                      <a:endParaRPr b="1">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tc>
                  <a:txBody>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7.965</a:t>
                      </a:r>
                      <a:endParaRPr b="1">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0C23">
                        <a:alpha val="76470"/>
                      </a:srgb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p25"/>
          <p:cNvSpPr txBox="1">
            <a:spLocks noGrp="1"/>
          </p:cNvSpPr>
          <p:nvPr>
            <p:ph type="title" idx="4294967295"/>
          </p:nvPr>
        </p:nvSpPr>
        <p:spPr>
          <a:xfrm>
            <a:off x="1088725" y="533775"/>
            <a:ext cx="3336600" cy="674700"/>
          </a:xfrm>
          <a:prstGeom prst="rect">
            <a:avLst/>
          </a:prstGeom>
          <a:solidFill>
            <a:srgbClr val="15112D">
              <a:alpha val="78210"/>
            </a:srgbClr>
          </a:solidFill>
        </p:spPr>
        <p:txBody>
          <a:bodyPr spcFirstLastPara="1" wrap="square" lIns="91425" tIns="91425" rIns="91425" bIns="91425" anchor="t" anchorCtr="0">
            <a:normAutofit/>
          </a:bodyPr>
          <a:lstStyle/>
          <a:p>
            <a:pPr marL="0" lvl="0" indent="0" algn="l" rtl="0">
              <a:spcBef>
                <a:spcPts val="0"/>
              </a:spcBef>
              <a:spcAft>
                <a:spcPts val="0"/>
              </a:spcAft>
              <a:buNone/>
            </a:pPr>
            <a:r>
              <a:rPr lang="en-GB"/>
              <a:t>Future Prospects</a:t>
            </a:r>
            <a:endParaRPr/>
          </a:p>
        </p:txBody>
      </p:sp>
      <p:sp>
        <p:nvSpPr>
          <p:cNvPr id="282" name="Google Shape;282;p25"/>
          <p:cNvSpPr txBox="1">
            <a:spLocks noGrp="1"/>
          </p:cNvSpPr>
          <p:nvPr>
            <p:ph type="body" idx="4294967295"/>
          </p:nvPr>
        </p:nvSpPr>
        <p:spPr>
          <a:xfrm>
            <a:off x="207100" y="1520450"/>
            <a:ext cx="4712100" cy="3276600"/>
          </a:xfrm>
          <a:prstGeom prst="rect">
            <a:avLst/>
          </a:prstGeom>
          <a:solidFill>
            <a:srgbClr val="250C23">
              <a:alpha val="76470"/>
            </a:srgbClr>
          </a:solidFill>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Char char="❖"/>
            </a:pPr>
            <a:r>
              <a:rPr lang="en-GB" sz="1600" dirty="0">
                <a:solidFill>
                  <a:srgbClr val="FFFFFF"/>
                </a:solidFill>
              </a:rPr>
              <a:t>More algorithms  :	A*       RRT</a:t>
            </a:r>
            <a:br>
              <a:rPr lang="en-GB" sz="1600" dirty="0">
                <a:solidFill>
                  <a:srgbClr val="FFFFFF"/>
                </a:solidFill>
              </a:rPr>
            </a:br>
            <a:r>
              <a:rPr lang="en-GB" sz="1600" dirty="0">
                <a:solidFill>
                  <a:srgbClr val="FFFFFF"/>
                </a:solidFill>
              </a:rPr>
              <a:t>			D*      Delta stepping</a:t>
            </a:r>
            <a:br>
              <a:rPr lang="en-GB" sz="1600" dirty="0">
                <a:solidFill>
                  <a:srgbClr val="FFFFFF"/>
                </a:solidFill>
              </a:rPr>
            </a:br>
            <a:endParaRPr sz="1600" dirty="0">
              <a:solidFill>
                <a:srgbClr val="FFFFFF"/>
              </a:solidFill>
            </a:endParaRPr>
          </a:p>
          <a:p>
            <a:pPr marL="457200" lvl="0" indent="-330200" algn="l" rtl="0">
              <a:spcBef>
                <a:spcPts val="0"/>
              </a:spcBef>
              <a:spcAft>
                <a:spcPts val="0"/>
              </a:spcAft>
              <a:buClr>
                <a:srgbClr val="FFFFFF"/>
              </a:buClr>
              <a:buSzPts val="1600"/>
              <a:buChar char="❖"/>
            </a:pPr>
            <a:r>
              <a:rPr lang="en-GB" sz="1600" dirty="0">
                <a:solidFill>
                  <a:srgbClr val="FFFFFF"/>
                </a:solidFill>
              </a:rPr>
              <a:t>More Versatile Platforms	:   OpenCL</a:t>
            </a:r>
            <a:br>
              <a:rPr lang="en-GB" sz="1600" dirty="0">
                <a:solidFill>
                  <a:srgbClr val="FFFFFF"/>
                </a:solidFill>
              </a:rPr>
            </a:br>
            <a:r>
              <a:rPr lang="en-GB" sz="1600" dirty="0">
                <a:solidFill>
                  <a:srgbClr val="FFFFFF"/>
                </a:solidFill>
              </a:rPr>
              <a:t>			    MPI</a:t>
            </a:r>
            <a:br>
              <a:rPr lang="en-GB" sz="1600" dirty="0">
                <a:solidFill>
                  <a:srgbClr val="FFFFFF"/>
                </a:solidFill>
              </a:rPr>
            </a:br>
            <a:endParaRPr sz="1500" dirty="0">
              <a:solidFill>
                <a:srgbClr val="FFFFFF"/>
              </a:solidFill>
            </a:endParaRPr>
          </a:p>
          <a:p>
            <a:pPr marL="457200" lvl="0" indent="-330200" algn="l" rtl="0">
              <a:spcBef>
                <a:spcPts val="0"/>
              </a:spcBef>
              <a:spcAft>
                <a:spcPts val="0"/>
              </a:spcAft>
              <a:buClr>
                <a:srgbClr val="FFFFFF"/>
              </a:buClr>
              <a:buSzPts val="1600"/>
              <a:buChar char="❖"/>
            </a:pPr>
            <a:r>
              <a:rPr lang="en-GB" sz="1600" dirty="0"/>
              <a:t>Multi-Agent Path Planning</a:t>
            </a:r>
            <a:br>
              <a:rPr lang="en-GB" sz="1600" dirty="0"/>
            </a:br>
            <a:r>
              <a:rPr lang="en-GB" sz="1600" dirty="0"/>
              <a:t>		+     Road Constraints</a:t>
            </a:r>
            <a:br>
              <a:rPr lang="en-GB" sz="1600" dirty="0"/>
            </a:br>
            <a:endParaRPr sz="1600" dirty="0">
              <a:solidFill>
                <a:srgbClr val="FFFFFF"/>
              </a:solidFill>
            </a:endParaRPr>
          </a:p>
          <a:p>
            <a:pPr marL="457200" lvl="0" indent="-330200" algn="l" rtl="0">
              <a:spcBef>
                <a:spcPts val="0"/>
              </a:spcBef>
              <a:spcAft>
                <a:spcPts val="0"/>
              </a:spcAft>
              <a:buClr>
                <a:srgbClr val="FFFFFF"/>
              </a:buClr>
              <a:buSzPts val="1600"/>
              <a:buChar char="❖"/>
            </a:pPr>
            <a:r>
              <a:rPr lang="en-GB" sz="1600" dirty="0">
                <a:solidFill>
                  <a:srgbClr val="FFFFFF"/>
                </a:solidFill>
              </a:rPr>
              <a:t>Parallelization + Proper Hardware</a:t>
            </a:r>
            <a:br>
              <a:rPr lang="en-GB" sz="1600" dirty="0">
                <a:solidFill>
                  <a:srgbClr val="FFFFFF"/>
                </a:solidFill>
              </a:rPr>
            </a:br>
            <a:r>
              <a:rPr lang="en-GB" sz="1600" dirty="0">
                <a:solidFill>
                  <a:srgbClr val="FFFFFF"/>
                </a:solidFill>
              </a:rPr>
              <a:t>		=     Real-time Path Generation</a:t>
            </a:r>
            <a:endParaRPr sz="1600" dirty="0"/>
          </a:p>
        </p:txBody>
      </p:sp>
      <p:sp>
        <p:nvSpPr>
          <p:cNvPr id="283" name="Google Shape;283;p25"/>
          <p:cNvSpPr txBox="1">
            <a:spLocks noGrp="1"/>
          </p:cNvSpPr>
          <p:nvPr>
            <p:ph type="body" idx="4294967295"/>
          </p:nvPr>
        </p:nvSpPr>
        <p:spPr>
          <a:xfrm>
            <a:off x="4969975" y="1709450"/>
            <a:ext cx="3982500" cy="2898600"/>
          </a:xfrm>
          <a:prstGeom prst="rect">
            <a:avLst/>
          </a:prstGeom>
          <a:solidFill>
            <a:srgbClr val="144D1D">
              <a:alpha val="76470"/>
            </a:srgbClr>
          </a:solidFill>
        </p:spPr>
        <p:txBody>
          <a:bodyPr spcFirstLastPara="1" wrap="square" lIns="91425" tIns="91425" rIns="91425" bIns="91425" anchor="t" anchorCtr="0">
            <a:normAutofit/>
          </a:bodyPr>
          <a:lstStyle/>
          <a:p>
            <a:pPr marL="457200" lvl="0" indent="-304800" algn="l" rtl="0">
              <a:spcBef>
                <a:spcPts val="0"/>
              </a:spcBef>
              <a:spcAft>
                <a:spcPts val="0"/>
              </a:spcAft>
              <a:buClr>
                <a:srgbClr val="FFFFFF"/>
              </a:buClr>
              <a:buSzPts val="1200"/>
              <a:buChar char="➢"/>
            </a:pPr>
            <a:r>
              <a:rPr lang="en-GB" sz="1200">
                <a:solidFill>
                  <a:srgbClr val="FFFFFF"/>
                </a:solidFill>
              </a:rPr>
              <a:t>Tang et al., A Parallel Shortest Path Algorithm Based on Graph-Partitioning and Iterative Correcting, IEEE HPSC</a:t>
            </a:r>
            <a:endParaRPr sz="1200">
              <a:solidFill>
                <a:srgbClr val="FFFFFF"/>
              </a:solidFill>
            </a:endParaRPr>
          </a:p>
          <a:p>
            <a:pPr marL="457200" lvl="0" indent="-304800" algn="l" rtl="0">
              <a:spcBef>
                <a:spcPts val="0"/>
              </a:spcBef>
              <a:spcAft>
                <a:spcPts val="0"/>
              </a:spcAft>
              <a:buClr>
                <a:srgbClr val="FFFFFF"/>
              </a:buClr>
              <a:buSzPts val="1200"/>
              <a:buChar char="➢"/>
            </a:pPr>
            <a:r>
              <a:rPr lang="en-GB" sz="1200">
                <a:solidFill>
                  <a:srgbClr val="FFFFFF"/>
                </a:solidFill>
              </a:rPr>
              <a:t>Crauser et al., A Parallelization of Dijkstra's Shortest Path Algorithm</a:t>
            </a:r>
            <a:endParaRPr sz="1200">
              <a:solidFill>
                <a:srgbClr val="FFFFFF"/>
              </a:solidFill>
            </a:endParaRPr>
          </a:p>
          <a:p>
            <a:pPr marL="457200" lvl="0" indent="-304800" algn="l" rtl="0">
              <a:spcBef>
                <a:spcPts val="0"/>
              </a:spcBef>
              <a:spcAft>
                <a:spcPts val="0"/>
              </a:spcAft>
              <a:buClr>
                <a:srgbClr val="FFFFFF"/>
              </a:buClr>
              <a:buSzPts val="1200"/>
              <a:buChar char="➢"/>
            </a:pPr>
            <a:r>
              <a:rPr lang="en-GB" sz="1200">
                <a:solidFill>
                  <a:srgbClr val="FFFFFF"/>
                </a:solidFill>
              </a:rPr>
              <a:t>Li et al., Multi-Agent Path Finding for Large Agents</a:t>
            </a:r>
            <a:endParaRPr sz="1200">
              <a:solidFill>
                <a:srgbClr val="FFFFFF"/>
              </a:solidFill>
            </a:endParaRPr>
          </a:p>
          <a:p>
            <a:pPr marL="457200" lvl="0" indent="-304800" algn="l" rtl="0">
              <a:spcBef>
                <a:spcPts val="0"/>
              </a:spcBef>
              <a:spcAft>
                <a:spcPts val="0"/>
              </a:spcAft>
              <a:buClr>
                <a:srgbClr val="FFFFFF"/>
              </a:buClr>
              <a:buSzPts val="1200"/>
              <a:buChar char="➢"/>
            </a:pPr>
            <a:r>
              <a:rPr lang="en-GB" sz="1200">
                <a:solidFill>
                  <a:srgbClr val="FFFFFF"/>
                </a:solidFill>
              </a:rPr>
              <a:t>Hong et al., Efficient Parallel Graph Exploration on Multi-Core </a:t>
            </a:r>
            <a:r>
              <a:rPr lang="en-GB" sz="1200"/>
              <a:t>CPU and GPU</a:t>
            </a:r>
            <a:endParaRPr sz="1200"/>
          </a:p>
          <a:p>
            <a:pPr marL="457200" lvl="0" indent="-304800" algn="l" rtl="0">
              <a:spcBef>
                <a:spcPts val="0"/>
              </a:spcBef>
              <a:spcAft>
                <a:spcPts val="0"/>
              </a:spcAft>
              <a:buSzPts val="1200"/>
              <a:buChar char="➢"/>
            </a:pPr>
            <a:r>
              <a:rPr lang="en-GB" sz="1200"/>
              <a:t>Agarwal et al., New Approach of Bellman Ford Algorithm on GPU using Compute Unified Design Architecture (CUDA)</a:t>
            </a:r>
            <a:endParaRPr sz="1200">
              <a:solidFill>
                <a:srgbClr val="FFFFFF"/>
              </a:solidFill>
            </a:endParaRPr>
          </a:p>
          <a:p>
            <a:pPr marL="457200" lvl="0" indent="-285750" algn="l" rtl="0">
              <a:spcBef>
                <a:spcPts val="0"/>
              </a:spcBef>
              <a:spcAft>
                <a:spcPts val="0"/>
              </a:spcAft>
              <a:buClr>
                <a:srgbClr val="FFFFFF"/>
              </a:buClr>
              <a:buSzPts val="900"/>
              <a:buChar char="➢"/>
            </a:pPr>
            <a:r>
              <a:rPr lang="en-GB" sz="1200">
                <a:solidFill>
                  <a:srgbClr val="FFFFFF"/>
                </a:solidFill>
              </a:rPr>
              <a:t>https://people.sc.fsu.edu/~jburkardt/c_src/dijkstra_openmp/dijkstra_openmp.html</a:t>
            </a:r>
            <a:endParaRPr sz="1200">
              <a:solidFill>
                <a:srgbClr val="FFFFFF"/>
              </a:solidFill>
            </a:endParaRPr>
          </a:p>
        </p:txBody>
      </p:sp>
      <p:sp>
        <p:nvSpPr>
          <p:cNvPr id="284" name="Google Shape;284;p25"/>
          <p:cNvSpPr txBox="1">
            <a:spLocks noGrp="1"/>
          </p:cNvSpPr>
          <p:nvPr>
            <p:ph type="title" idx="4294967295"/>
          </p:nvPr>
        </p:nvSpPr>
        <p:spPr>
          <a:xfrm>
            <a:off x="5924550" y="533775"/>
            <a:ext cx="2335500" cy="674700"/>
          </a:xfrm>
          <a:prstGeom prst="rect">
            <a:avLst/>
          </a:prstGeom>
          <a:solidFill>
            <a:srgbClr val="15112D">
              <a:alpha val="78210"/>
            </a:srgbClr>
          </a:solidFill>
        </p:spPr>
        <p:txBody>
          <a:bodyPr spcFirstLastPara="1" wrap="square" lIns="91425" tIns="91425" rIns="91425" bIns="91425" anchor="t" anchorCtr="0">
            <a:normAutofit/>
          </a:bodyPr>
          <a:lstStyle/>
          <a:p>
            <a:pPr marL="0" lvl="0" indent="0" algn="l" rtl="0">
              <a:spcBef>
                <a:spcPts val="0"/>
              </a:spcBef>
              <a:spcAft>
                <a:spcPts val="0"/>
              </a:spcAft>
              <a:buNone/>
            </a:pPr>
            <a:r>
              <a:rPr lang="en-GB"/>
              <a:t>References</a:t>
            </a: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2205</Words>
  <Application>Microsoft Office PowerPoint</Application>
  <PresentationFormat>On-screen Show (16:9)</PresentationFormat>
  <Paragraphs>196</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Courier New</vt:lpstr>
      <vt:lpstr>Lato</vt:lpstr>
      <vt:lpstr>Montserrat</vt:lpstr>
      <vt:lpstr>Focus</vt:lpstr>
      <vt:lpstr>PowerPoint Presentation</vt:lpstr>
      <vt:lpstr>Path Planning using Parallel Computing</vt:lpstr>
      <vt:lpstr>Our Goals</vt:lpstr>
      <vt:lpstr>The Serial Algorithms</vt:lpstr>
      <vt:lpstr>Dijkstra’s Algorithm</vt:lpstr>
      <vt:lpstr>Bellman-Ford Algorithm</vt:lpstr>
      <vt:lpstr>Floyd-Warshall Algorithm</vt:lpstr>
      <vt:lpstr>A Comparison of the Algorithms</vt:lpstr>
      <vt:lpstr>Future Prospects</vt:lpstr>
      <vt:lpstr>Who did what?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Aaron John Sabu</cp:lastModifiedBy>
  <cp:revision>1</cp:revision>
  <dcterms:modified xsi:type="dcterms:W3CDTF">2021-05-14T20:13:16Z</dcterms:modified>
</cp:coreProperties>
</file>